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89" r:id="rId2"/>
    <p:sldId id="256" r:id="rId3"/>
    <p:sldId id="263" r:id="rId4"/>
    <p:sldId id="264" r:id="rId5"/>
    <p:sldId id="265" r:id="rId6"/>
    <p:sldId id="266" r:id="rId7"/>
    <p:sldId id="267" r:id="rId8"/>
    <p:sldId id="262" r:id="rId9"/>
    <p:sldId id="268" r:id="rId10"/>
    <p:sldId id="272" r:id="rId11"/>
    <p:sldId id="271" r:id="rId12"/>
    <p:sldId id="270" r:id="rId13"/>
    <p:sldId id="279" r:id="rId14"/>
    <p:sldId id="274" r:id="rId15"/>
    <p:sldId id="276" r:id="rId16"/>
    <p:sldId id="273" r:id="rId17"/>
    <p:sldId id="283" r:id="rId18"/>
    <p:sldId id="286" r:id="rId19"/>
    <p:sldId id="287" r:id="rId20"/>
    <p:sldId id="285" r:id="rId21"/>
    <p:sldId id="281" r:id="rId22"/>
    <p:sldId id="282" r:id="rId23"/>
    <p:sldId id="290"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9" autoAdjust="0"/>
    <p:restoredTop sz="94660"/>
  </p:normalViewPr>
  <p:slideViewPr>
    <p:cSldViewPr snapToGrid="0">
      <p:cViewPr varScale="1">
        <p:scale>
          <a:sx n="93" d="100"/>
          <a:sy n="93" d="100"/>
        </p:scale>
        <p:origin x="108"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E8618F-4A8B-4D4D-89B3-29CEBB752360}"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7E570-E66D-4031-9F47-83D7CB406511}" type="slidenum">
              <a:rPr lang="en-US" smtClean="0"/>
              <a:t>‹#›</a:t>
            </a:fld>
            <a:endParaRPr lang="en-US"/>
          </a:p>
        </p:txBody>
      </p:sp>
    </p:spTree>
    <p:extLst>
      <p:ext uri="{BB962C8B-B14F-4D97-AF65-F5344CB8AC3E}">
        <p14:creationId xmlns:p14="http://schemas.microsoft.com/office/powerpoint/2010/main" val="166521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BCF42-05BD-6864-EA69-CC90F6F6DB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ADE702-E848-33EF-7710-E1529F644B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72CE1F-9FAD-AAF3-DA6B-7F627027F485}"/>
              </a:ext>
            </a:extLst>
          </p:cNvPr>
          <p:cNvSpPr>
            <a:spLocks noGrp="1"/>
          </p:cNvSpPr>
          <p:nvPr>
            <p:ph type="dt" sz="half" idx="10"/>
          </p:nvPr>
        </p:nvSpPr>
        <p:spPr/>
        <p:txBody>
          <a:bodyPr/>
          <a:lstStyle/>
          <a:p>
            <a:fld id="{DEBD498C-8C61-4825-8AC6-8EED4A3CA1E1}" type="datetimeFigureOut">
              <a:rPr lang="en-US" smtClean="0"/>
              <a:t>11/14/2023</a:t>
            </a:fld>
            <a:endParaRPr lang="en-US"/>
          </a:p>
        </p:txBody>
      </p:sp>
      <p:sp>
        <p:nvSpPr>
          <p:cNvPr id="5" name="Footer Placeholder 4">
            <a:extLst>
              <a:ext uri="{FF2B5EF4-FFF2-40B4-BE49-F238E27FC236}">
                <a16:creationId xmlns:a16="http://schemas.microsoft.com/office/drawing/2014/main" id="{E1521678-6003-1B0C-155C-C48ADA460B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5CABF-C795-CFD3-9E6E-0E4BE1BA1DC8}"/>
              </a:ext>
            </a:extLst>
          </p:cNvPr>
          <p:cNvSpPr>
            <a:spLocks noGrp="1"/>
          </p:cNvSpPr>
          <p:nvPr>
            <p:ph type="sldNum" sz="quarter" idx="12"/>
          </p:nvPr>
        </p:nvSpPr>
        <p:spPr/>
        <p:txBody>
          <a:bodyPr/>
          <a:lstStyle/>
          <a:p>
            <a:fld id="{C91C7200-C774-4D6C-97AF-56F5FE77844A}" type="slidenum">
              <a:rPr lang="en-US" smtClean="0"/>
              <a:t>‹#›</a:t>
            </a:fld>
            <a:endParaRPr lang="en-US"/>
          </a:p>
        </p:txBody>
      </p:sp>
    </p:spTree>
    <p:extLst>
      <p:ext uri="{BB962C8B-B14F-4D97-AF65-F5344CB8AC3E}">
        <p14:creationId xmlns:p14="http://schemas.microsoft.com/office/powerpoint/2010/main" val="2432741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ECB76-95BB-6D3A-0F74-BDECBBAFFD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6735F6-172D-07E0-BC10-B966990B63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D686F1-2B1A-5D6D-235C-D5B98AA847F5}"/>
              </a:ext>
            </a:extLst>
          </p:cNvPr>
          <p:cNvSpPr>
            <a:spLocks noGrp="1"/>
          </p:cNvSpPr>
          <p:nvPr>
            <p:ph type="dt" sz="half" idx="10"/>
          </p:nvPr>
        </p:nvSpPr>
        <p:spPr/>
        <p:txBody>
          <a:bodyPr/>
          <a:lstStyle/>
          <a:p>
            <a:fld id="{DEBD498C-8C61-4825-8AC6-8EED4A3CA1E1}" type="datetimeFigureOut">
              <a:rPr lang="en-US" smtClean="0"/>
              <a:t>11/14/2023</a:t>
            </a:fld>
            <a:endParaRPr lang="en-US"/>
          </a:p>
        </p:txBody>
      </p:sp>
      <p:sp>
        <p:nvSpPr>
          <p:cNvPr id="5" name="Footer Placeholder 4">
            <a:extLst>
              <a:ext uri="{FF2B5EF4-FFF2-40B4-BE49-F238E27FC236}">
                <a16:creationId xmlns:a16="http://schemas.microsoft.com/office/drawing/2014/main" id="{EB7DD553-AE96-999D-BCCE-9DD3DC3871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427D3-2916-2083-9726-A1FC8B5DB989}"/>
              </a:ext>
            </a:extLst>
          </p:cNvPr>
          <p:cNvSpPr>
            <a:spLocks noGrp="1"/>
          </p:cNvSpPr>
          <p:nvPr>
            <p:ph type="sldNum" sz="quarter" idx="12"/>
          </p:nvPr>
        </p:nvSpPr>
        <p:spPr/>
        <p:txBody>
          <a:bodyPr/>
          <a:lstStyle/>
          <a:p>
            <a:fld id="{C91C7200-C774-4D6C-97AF-56F5FE77844A}" type="slidenum">
              <a:rPr lang="en-US" smtClean="0"/>
              <a:t>‹#›</a:t>
            </a:fld>
            <a:endParaRPr lang="en-US"/>
          </a:p>
        </p:txBody>
      </p:sp>
    </p:spTree>
    <p:extLst>
      <p:ext uri="{BB962C8B-B14F-4D97-AF65-F5344CB8AC3E}">
        <p14:creationId xmlns:p14="http://schemas.microsoft.com/office/powerpoint/2010/main" val="2165545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9FC70D-9D92-52FA-DBC1-646BAB0CB6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9E9DD-A51E-0541-1E31-DA342E535B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21464-69C1-F17E-8B07-37A395353606}"/>
              </a:ext>
            </a:extLst>
          </p:cNvPr>
          <p:cNvSpPr>
            <a:spLocks noGrp="1"/>
          </p:cNvSpPr>
          <p:nvPr>
            <p:ph type="dt" sz="half" idx="10"/>
          </p:nvPr>
        </p:nvSpPr>
        <p:spPr/>
        <p:txBody>
          <a:bodyPr/>
          <a:lstStyle/>
          <a:p>
            <a:fld id="{DEBD498C-8C61-4825-8AC6-8EED4A3CA1E1}" type="datetimeFigureOut">
              <a:rPr lang="en-US" smtClean="0"/>
              <a:t>11/14/2023</a:t>
            </a:fld>
            <a:endParaRPr lang="en-US"/>
          </a:p>
        </p:txBody>
      </p:sp>
      <p:sp>
        <p:nvSpPr>
          <p:cNvPr id="5" name="Footer Placeholder 4">
            <a:extLst>
              <a:ext uri="{FF2B5EF4-FFF2-40B4-BE49-F238E27FC236}">
                <a16:creationId xmlns:a16="http://schemas.microsoft.com/office/drawing/2014/main" id="{0F52213E-DA2A-58DA-211D-C9F31C901D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ADC55F-55F0-8BC8-91A0-3CF6DC93625D}"/>
              </a:ext>
            </a:extLst>
          </p:cNvPr>
          <p:cNvSpPr>
            <a:spLocks noGrp="1"/>
          </p:cNvSpPr>
          <p:nvPr>
            <p:ph type="sldNum" sz="quarter" idx="12"/>
          </p:nvPr>
        </p:nvSpPr>
        <p:spPr/>
        <p:txBody>
          <a:bodyPr/>
          <a:lstStyle/>
          <a:p>
            <a:fld id="{C91C7200-C774-4D6C-97AF-56F5FE77844A}" type="slidenum">
              <a:rPr lang="en-US" smtClean="0"/>
              <a:t>‹#›</a:t>
            </a:fld>
            <a:endParaRPr lang="en-US"/>
          </a:p>
        </p:txBody>
      </p:sp>
    </p:spTree>
    <p:extLst>
      <p:ext uri="{BB962C8B-B14F-4D97-AF65-F5344CB8AC3E}">
        <p14:creationId xmlns:p14="http://schemas.microsoft.com/office/powerpoint/2010/main" val="939963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57D5D-A91A-2169-FAFA-41861657DA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6E4C9E-5DEF-4076-53B3-3AC567EC70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F4F62-E64A-EEF5-0036-00BAC9E9AE83}"/>
              </a:ext>
            </a:extLst>
          </p:cNvPr>
          <p:cNvSpPr>
            <a:spLocks noGrp="1"/>
          </p:cNvSpPr>
          <p:nvPr>
            <p:ph type="dt" sz="half" idx="10"/>
          </p:nvPr>
        </p:nvSpPr>
        <p:spPr/>
        <p:txBody>
          <a:bodyPr/>
          <a:lstStyle/>
          <a:p>
            <a:fld id="{DEBD498C-8C61-4825-8AC6-8EED4A3CA1E1}" type="datetimeFigureOut">
              <a:rPr lang="en-US" smtClean="0"/>
              <a:t>11/14/2023</a:t>
            </a:fld>
            <a:endParaRPr lang="en-US"/>
          </a:p>
        </p:txBody>
      </p:sp>
      <p:sp>
        <p:nvSpPr>
          <p:cNvPr id="5" name="Footer Placeholder 4">
            <a:extLst>
              <a:ext uri="{FF2B5EF4-FFF2-40B4-BE49-F238E27FC236}">
                <a16:creationId xmlns:a16="http://schemas.microsoft.com/office/drawing/2014/main" id="{3D49E6F4-6D17-F607-C81A-390B102818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3D9EA-6B0C-A430-04A6-16B7ADCFFD45}"/>
              </a:ext>
            </a:extLst>
          </p:cNvPr>
          <p:cNvSpPr>
            <a:spLocks noGrp="1"/>
          </p:cNvSpPr>
          <p:nvPr>
            <p:ph type="sldNum" sz="quarter" idx="12"/>
          </p:nvPr>
        </p:nvSpPr>
        <p:spPr/>
        <p:txBody>
          <a:bodyPr/>
          <a:lstStyle/>
          <a:p>
            <a:fld id="{C91C7200-C774-4D6C-97AF-56F5FE77844A}" type="slidenum">
              <a:rPr lang="en-US" smtClean="0"/>
              <a:t>‹#›</a:t>
            </a:fld>
            <a:endParaRPr lang="en-US"/>
          </a:p>
        </p:txBody>
      </p:sp>
    </p:spTree>
    <p:extLst>
      <p:ext uri="{BB962C8B-B14F-4D97-AF65-F5344CB8AC3E}">
        <p14:creationId xmlns:p14="http://schemas.microsoft.com/office/powerpoint/2010/main" val="951258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D601-5C9D-1067-CED5-81ADB1F80E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43A831-7AA9-6C05-1584-28E75BA390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DB7672-5721-064D-DFAF-417901CA599A}"/>
              </a:ext>
            </a:extLst>
          </p:cNvPr>
          <p:cNvSpPr>
            <a:spLocks noGrp="1"/>
          </p:cNvSpPr>
          <p:nvPr>
            <p:ph type="dt" sz="half" idx="10"/>
          </p:nvPr>
        </p:nvSpPr>
        <p:spPr/>
        <p:txBody>
          <a:bodyPr/>
          <a:lstStyle/>
          <a:p>
            <a:fld id="{DEBD498C-8C61-4825-8AC6-8EED4A3CA1E1}" type="datetimeFigureOut">
              <a:rPr lang="en-US" smtClean="0"/>
              <a:t>11/14/2023</a:t>
            </a:fld>
            <a:endParaRPr lang="en-US"/>
          </a:p>
        </p:txBody>
      </p:sp>
      <p:sp>
        <p:nvSpPr>
          <p:cNvPr id="5" name="Footer Placeholder 4">
            <a:extLst>
              <a:ext uri="{FF2B5EF4-FFF2-40B4-BE49-F238E27FC236}">
                <a16:creationId xmlns:a16="http://schemas.microsoft.com/office/drawing/2014/main" id="{7B05E357-3612-F453-BA0E-88E87826E9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0B406-FB71-C565-9AFB-3B2DEC43F576}"/>
              </a:ext>
            </a:extLst>
          </p:cNvPr>
          <p:cNvSpPr>
            <a:spLocks noGrp="1"/>
          </p:cNvSpPr>
          <p:nvPr>
            <p:ph type="sldNum" sz="quarter" idx="12"/>
          </p:nvPr>
        </p:nvSpPr>
        <p:spPr/>
        <p:txBody>
          <a:bodyPr/>
          <a:lstStyle/>
          <a:p>
            <a:fld id="{C91C7200-C774-4D6C-97AF-56F5FE77844A}" type="slidenum">
              <a:rPr lang="en-US" smtClean="0"/>
              <a:t>‹#›</a:t>
            </a:fld>
            <a:endParaRPr lang="en-US"/>
          </a:p>
        </p:txBody>
      </p:sp>
    </p:spTree>
    <p:extLst>
      <p:ext uri="{BB962C8B-B14F-4D97-AF65-F5344CB8AC3E}">
        <p14:creationId xmlns:p14="http://schemas.microsoft.com/office/powerpoint/2010/main" val="3582387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D93C-65B5-0412-2D0D-3BE879FC5E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3C47C3-37E8-AA9A-29D2-4C888B272B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ED8332-8AEE-A130-420D-338655304E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C526E7-EBCE-A03D-E68E-EF43CB616158}"/>
              </a:ext>
            </a:extLst>
          </p:cNvPr>
          <p:cNvSpPr>
            <a:spLocks noGrp="1"/>
          </p:cNvSpPr>
          <p:nvPr>
            <p:ph type="dt" sz="half" idx="10"/>
          </p:nvPr>
        </p:nvSpPr>
        <p:spPr/>
        <p:txBody>
          <a:bodyPr/>
          <a:lstStyle/>
          <a:p>
            <a:fld id="{DEBD498C-8C61-4825-8AC6-8EED4A3CA1E1}" type="datetimeFigureOut">
              <a:rPr lang="en-US" smtClean="0"/>
              <a:t>11/14/2023</a:t>
            </a:fld>
            <a:endParaRPr lang="en-US"/>
          </a:p>
        </p:txBody>
      </p:sp>
      <p:sp>
        <p:nvSpPr>
          <p:cNvPr id="6" name="Footer Placeholder 5">
            <a:extLst>
              <a:ext uri="{FF2B5EF4-FFF2-40B4-BE49-F238E27FC236}">
                <a16:creationId xmlns:a16="http://schemas.microsoft.com/office/drawing/2014/main" id="{CD7817E5-12FA-32B7-436F-9CA2775D40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193861-54F7-39D1-3553-347282F1F446}"/>
              </a:ext>
            </a:extLst>
          </p:cNvPr>
          <p:cNvSpPr>
            <a:spLocks noGrp="1"/>
          </p:cNvSpPr>
          <p:nvPr>
            <p:ph type="sldNum" sz="quarter" idx="12"/>
          </p:nvPr>
        </p:nvSpPr>
        <p:spPr/>
        <p:txBody>
          <a:bodyPr/>
          <a:lstStyle/>
          <a:p>
            <a:fld id="{C91C7200-C774-4D6C-97AF-56F5FE77844A}" type="slidenum">
              <a:rPr lang="en-US" smtClean="0"/>
              <a:t>‹#›</a:t>
            </a:fld>
            <a:endParaRPr lang="en-US"/>
          </a:p>
        </p:txBody>
      </p:sp>
    </p:spTree>
    <p:extLst>
      <p:ext uri="{BB962C8B-B14F-4D97-AF65-F5344CB8AC3E}">
        <p14:creationId xmlns:p14="http://schemas.microsoft.com/office/powerpoint/2010/main" val="1598280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3754E-2831-D2D6-C7DC-4FC2938F89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329C4D-AC2D-305A-C7A9-0F4B54A3EE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442DDC-A89C-8628-DC29-F83F295DE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5BAF1E-C428-8765-35C2-67F6EB2A67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F7C724-2EEC-68D7-21C4-8F53B89725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A1F9E2-03DD-4819-E839-F59378A9417C}"/>
              </a:ext>
            </a:extLst>
          </p:cNvPr>
          <p:cNvSpPr>
            <a:spLocks noGrp="1"/>
          </p:cNvSpPr>
          <p:nvPr>
            <p:ph type="dt" sz="half" idx="10"/>
          </p:nvPr>
        </p:nvSpPr>
        <p:spPr/>
        <p:txBody>
          <a:bodyPr/>
          <a:lstStyle/>
          <a:p>
            <a:fld id="{DEBD498C-8C61-4825-8AC6-8EED4A3CA1E1}" type="datetimeFigureOut">
              <a:rPr lang="en-US" smtClean="0"/>
              <a:t>11/14/2023</a:t>
            </a:fld>
            <a:endParaRPr lang="en-US"/>
          </a:p>
        </p:txBody>
      </p:sp>
      <p:sp>
        <p:nvSpPr>
          <p:cNvPr id="8" name="Footer Placeholder 7">
            <a:extLst>
              <a:ext uri="{FF2B5EF4-FFF2-40B4-BE49-F238E27FC236}">
                <a16:creationId xmlns:a16="http://schemas.microsoft.com/office/drawing/2014/main" id="{8129D32E-E009-7C8C-034E-B02CE03291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04354F-6105-4D70-20A3-6961B61CF564}"/>
              </a:ext>
            </a:extLst>
          </p:cNvPr>
          <p:cNvSpPr>
            <a:spLocks noGrp="1"/>
          </p:cNvSpPr>
          <p:nvPr>
            <p:ph type="sldNum" sz="quarter" idx="12"/>
          </p:nvPr>
        </p:nvSpPr>
        <p:spPr/>
        <p:txBody>
          <a:bodyPr/>
          <a:lstStyle/>
          <a:p>
            <a:fld id="{C91C7200-C774-4D6C-97AF-56F5FE77844A}" type="slidenum">
              <a:rPr lang="en-US" smtClean="0"/>
              <a:t>‹#›</a:t>
            </a:fld>
            <a:endParaRPr lang="en-US"/>
          </a:p>
        </p:txBody>
      </p:sp>
    </p:spTree>
    <p:extLst>
      <p:ext uri="{BB962C8B-B14F-4D97-AF65-F5344CB8AC3E}">
        <p14:creationId xmlns:p14="http://schemas.microsoft.com/office/powerpoint/2010/main" val="337706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DA662-AC6F-E297-B1C9-6F0E7172D3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0DA0CE-4A06-580E-FDAC-5068774FD02F}"/>
              </a:ext>
            </a:extLst>
          </p:cNvPr>
          <p:cNvSpPr>
            <a:spLocks noGrp="1"/>
          </p:cNvSpPr>
          <p:nvPr>
            <p:ph type="dt" sz="half" idx="10"/>
          </p:nvPr>
        </p:nvSpPr>
        <p:spPr/>
        <p:txBody>
          <a:bodyPr/>
          <a:lstStyle/>
          <a:p>
            <a:fld id="{DEBD498C-8C61-4825-8AC6-8EED4A3CA1E1}" type="datetimeFigureOut">
              <a:rPr lang="en-US" smtClean="0"/>
              <a:t>11/14/2023</a:t>
            </a:fld>
            <a:endParaRPr lang="en-US"/>
          </a:p>
        </p:txBody>
      </p:sp>
      <p:sp>
        <p:nvSpPr>
          <p:cNvPr id="4" name="Footer Placeholder 3">
            <a:extLst>
              <a:ext uri="{FF2B5EF4-FFF2-40B4-BE49-F238E27FC236}">
                <a16:creationId xmlns:a16="http://schemas.microsoft.com/office/drawing/2014/main" id="{75992730-9484-4CAB-ED23-AF02ABF92B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61BA0B-0CE4-E0B8-156E-9C058850B637}"/>
              </a:ext>
            </a:extLst>
          </p:cNvPr>
          <p:cNvSpPr>
            <a:spLocks noGrp="1"/>
          </p:cNvSpPr>
          <p:nvPr>
            <p:ph type="sldNum" sz="quarter" idx="12"/>
          </p:nvPr>
        </p:nvSpPr>
        <p:spPr/>
        <p:txBody>
          <a:bodyPr/>
          <a:lstStyle/>
          <a:p>
            <a:fld id="{C91C7200-C774-4D6C-97AF-56F5FE77844A}" type="slidenum">
              <a:rPr lang="en-US" smtClean="0"/>
              <a:t>‹#›</a:t>
            </a:fld>
            <a:endParaRPr lang="en-US"/>
          </a:p>
        </p:txBody>
      </p:sp>
    </p:spTree>
    <p:extLst>
      <p:ext uri="{BB962C8B-B14F-4D97-AF65-F5344CB8AC3E}">
        <p14:creationId xmlns:p14="http://schemas.microsoft.com/office/powerpoint/2010/main" val="3089698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C95C54-B9B5-4E4C-36CD-48241ED20D97}"/>
              </a:ext>
            </a:extLst>
          </p:cNvPr>
          <p:cNvSpPr>
            <a:spLocks noGrp="1"/>
          </p:cNvSpPr>
          <p:nvPr>
            <p:ph type="dt" sz="half" idx="10"/>
          </p:nvPr>
        </p:nvSpPr>
        <p:spPr/>
        <p:txBody>
          <a:bodyPr/>
          <a:lstStyle/>
          <a:p>
            <a:fld id="{DEBD498C-8C61-4825-8AC6-8EED4A3CA1E1}" type="datetimeFigureOut">
              <a:rPr lang="en-US" smtClean="0"/>
              <a:t>11/14/2023</a:t>
            </a:fld>
            <a:endParaRPr lang="en-US"/>
          </a:p>
        </p:txBody>
      </p:sp>
      <p:sp>
        <p:nvSpPr>
          <p:cNvPr id="3" name="Footer Placeholder 2">
            <a:extLst>
              <a:ext uri="{FF2B5EF4-FFF2-40B4-BE49-F238E27FC236}">
                <a16:creationId xmlns:a16="http://schemas.microsoft.com/office/drawing/2014/main" id="{1C8A529A-5422-7E01-FCBA-E71C8F3785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3648E9-9056-FF8D-6CA6-2938F97FED79}"/>
              </a:ext>
            </a:extLst>
          </p:cNvPr>
          <p:cNvSpPr>
            <a:spLocks noGrp="1"/>
          </p:cNvSpPr>
          <p:nvPr>
            <p:ph type="sldNum" sz="quarter" idx="12"/>
          </p:nvPr>
        </p:nvSpPr>
        <p:spPr/>
        <p:txBody>
          <a:bodyPr/>
          <a:lstStyle/>
          <a:p>
            <a:fld id="{C91C7200-C774-4D6C-97AF-56F5FE77844A}" type="slidenum">
              <a:rPr lang="en-US" smtClean="0"/>
              <a:t>‹#›</a:t>
            </a:fld>
            <a:endParaRPr lang="en-US"/>
          </a:p>
        </p:txBody>
      </p:sp>
    </p:spTree>
    <p:extLst>
      <p:ext uri="{BB962C8B-B14F-4D97-AF65-F5344CB8AC3E}">
        <p14:creationId xmlns:p14="http://schemas.microsoft.com/office/powerpoint/2010/main" val="2558493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26D87-4D6C-F1CE-F732-3FCED61CCE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33A18E-D622-FA21-1F46-791055DDAD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1128C7-E179-8FDD-B66B-D4BA0A5BFC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590D85-F75C-A54D-977A-BBA0068F5BD5}"/>
              </a:ext>
            </a:extLst>
          </p:cNvPr>
          <p:cNvSpPr>
            <a:spLocks noGrp="1"/>
          </p:cNvSpPr>
          <p:nvPr>
            <p:ph type="dt" sz="half" idx="10"/>
          </p:nvPr>
        </p:nvSpPr>
        <p:spPr/>
        <p:txBody>
          <a:bodyPr/>
          <a:lstStyle/>
          <a:p>
            <a:fld id="{DEBD498C-8C61-4825-8AC6-8EED4A3CA1E1}" type="datetimeFigureOut">
              <a:rPr lang="en-US" smtClean="0"/>
              <a:t>11/14/2023</a:t>
            </a:fld>
            <a:endParaRPr lang="en-US"/>
          </a:p>
        </p:txBody>
      </p:sp>
      <p:sp>
        <p:nvSpPr>
          <p:cNvPr id="6" name="Footer Placeholder 5">
            <a:extLst>
              <a:ext uri="{FF2B5EF4-FFF2-40B4-BE49-F238E27FC236}">
                <a16:creationId xmlns:a16="http://schemas.microsoft.com/office/drawing/2014/main" id="{FCE4D0B7-4B2B-9C05-063A-167DCF1B42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8C6B45-E90D-E2A7-CF0A-7891B33FC522}"/>
              </a:ext>
            </a:extLst>
          </p:cNvPr>
          <p:cNvSpPr>
            <a:spLocks noGrp="1"/>
          </p:cNvSpPr>
          <p:nvPr>
            <p:ph type="sldNum" sz="quarter" idx="12"/>
          </p:nvPr>
        </p:nvSpPr>
        <p:spPr/>
        <p:txBody>
          <a:bodyPr/>
          <a:lstStyle/>
          <a:p>
            <a:fld id="{C91C7200-C774-4D6C-97AF-56F5FE77844A}" type="slidenum">
              <a:rPr lang="en-US" smtClean="0"/>
              <a:t>‹#›</a:t>
            </a:fld>
            <a:endParaRPr lang="en-US"/>
          </a:p>
        </p:txBody>
      </p:sp>
    </p:spTree>
    <p:extLst>
      <p:ext uri="{BB962C8B-B14F-4D97-AF65-F5344CB8AC3E}">
        <p14:creationId xmlns:p14="http://schemas.microsoft.com/office/powerpoint/2010/main" val="2789857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76713-C648-3100-0DCB-3E531F18B8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76A1AD-C0C0-AE1B-2FE4-CD127C5007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812D8E-42E8-9235-F492-C0DF800270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D62DDA-09F7-02E1-6366-DA39954D8913}"/>
              </a:ext>
            </a:extLst>
          </p:cNvPr>
          <p:cNvSpPr>
            <a:spLocks noGrp="1"/>
          </p:cNvSpPr>
          <p:nvPr>
            <p:ph type="dt" sz="half" idx="10"/>
          </p:nvPr>
        </p:nvSpPr>
        <p:spPr/>
        <p:txBody>
          <a:bodyPr/>
          <a:lstStyle/>
          <a:p>
            <a:fld id="{DEBD498C-8C61-4825-8AC6-8EED4A3CA1E1}" type="datetimeFigureOut">
              <a:rPr lang="en-US" smtClean="0"/>
              <a:t>11/14/2023</a:t>
            </a:fld>
            <a:endParaRPr lang="en-US"/>
          </a:p>
        </p:txBody>
      </p:sp>
      <p:sp>
        <p:nvSpPr>
          <p:cNvPr id="6" name="Footer Placeholder 5">
            <a:extLst>
              <a:ext uri="{FF2B5EF4-FFF2-40B4-BE49-F238E27FC236}">
                <a16:creationId xmlns:a16="http://schemas.microsoft.com/office/drawing/2014/main" id="{A2F09A6A-9337-8C2F-0320-12B1494E9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5C6FD2-C86E-088E-0395-D2D302B90D46}"/>
              </a:ext>
            </a:extLst>
          </p:cNvPr>
          <p:cNvSpPr>
            <a:spLocks noGrp="1"/>
          </p:cNvSpPr>
          <p:nvPr>
            <p:ph type="sldNum" sz="quarter" idx="12"/>
          </p:nvPr>
        </p:nvSpPr>
        <p:spPr/>
        <p:txBody>
          <a:bodyPr/>
          <a:lstStyle/>
          <a:p>
            <a:fld id="{C91C7200-C774-4D6C-97AF-56F5FE77844A}" type="slidenum">
              <a:rPr lang="en-US" smtClean="0"/>
              <a:t>‹#›</a:t>
            </a:fld>
            <a:endParaRPr lang="en-US"/>
          </a:p>
        </p:txBody>
      </p:sp>
    </p:spTree>
    <p:extLst>
      <p:ext uri="{BB962C8B-B14F-4D97-AF65-F5344CB8AC3E}">
        <p14:creationId xmlns:p14="http://schemas.microsoft.com/office/powerpoint/2010/main" val="516304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33E48E-C3CB-CBDD-8E77-CABC931247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B9621E-85D7-C29B-46C2-4189B1B3CA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149CB-F382-7A3A-905E-FB6CECFE32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BD498C-8C61-4825-8AC6-8EED4A3CA1E1}" type="datetimeFigureOut">
              <a:rPr lang="en-US" smtClean="0"/>
              <a:t>11/14/2023</a:t>
            </a:fld>
            <a:endParaRPr lang="en-US"/>
          </a:p>
        </p:txBody>
      </p:sp>
      <p:sp>
        <p:nvSpPr>
          <p:cNvPr id="5" name="Footer Placeholder 4">
            <a:extLst>
              <a:ext uri="{FF2B5EF4-FFF2-40B4-BE49-F238E27FC236}">
                <a16:creationId xmlns:a16="http://schemas.microsoft.com/office/drawing/2014/main" id="{5434448A-DCE4-80FC-EDDC-C7404C8CEE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55906F-9AC8-766A-B842-AC460A3199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1C7200-C774-4D6C-97AF-56F5FE77844A}" type="slidenum">
              <a:rPr lang="en-US" smtClean="0"/>
              <a:t>‹#›</a:t>
            </a:fld>
            <a:endParaRPr lang="en-US"/>
          </a:p>
        </p:txBody>
      </p:sp>
    </p:spTree>
    <p:extLst>
      <p:ext uri="{BB962C8B-B14F-4D97-AF65-F5344CB8AC3E}">
        <p14:creationId xmlns:p14="http://schemas.microsoft.com/office/powerpoint/2010/main" val="1673205864"/>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18.tmp"/><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0.tmp"/><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7.tmp"/><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tmp"/><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tmp"/><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tmp"/><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37.tmp"/><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98FD4-98BA-C51E-FE7D-72B10268708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F48D4396-5AAB-00BC-62DA-FA8188AA24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883"/>
            <a:ext cx="12192001" cy="6464958"/>
          </a:xfrm>
          <a:prstGeom prst="rect">
            <a:avLst/>
          </a:prstGeom>
        </p:spPr>
      </p:pic>
      <p:sp>
        <p:nvSpPr>
          <p:cNvPr id="4" name="Text Box 2">
            <a:extLst>
              <a:ext uri="{FF2B5EF4-FFF2-40B4-BE49-F238E27FC236}">
                <a16:creationId xmlns:a16="http://schemas.microsoft.com/office/drawing/2014/main" id="{7DCC83F8-4D51-690F-66EB-9F0CBD8DCA2F}"/>
              </a:ext>
            </a:extLst>
          </p:cNvPr>
          <p:cNvSpPr txBox="1">
            <a:spLocks noChangeArrowheads="1"/>
          </p:cNvSpPr>
          <p:nvPr/>
        </p:nvSpPr>
        <p:spPr bwMode="auto">
          <a:xfrm>
            <a:off x="609600" y="289565"/>
            <a:ext cx="10972800" cy="2456057"/>
          </a:xfrm>
          <a:prstGeom prst="rect">
            <a:avLst/>
          </a:prstGeom>
          <a:solidFill>
            <a:schemeClr val="bg1">
              <a:alpha val="70000"/>
            </a:schemeClr>
          </a:solidFill>
          <a:ln>
            <a:noFill/>
          </a:ln>
        </p:spPr>
        <p:txBody>
          <a:bodyPr wrap="square">
            <a:spAutoFit/>
          </a:bodyPr>
          <a:lstStyle>
            <a:defPPr>
              <a:defRPr lang="en-US"/>
            </a:defPPr>
            <a:lvl1pPr marL="0" algn="l" defTabSz="586130" rtl="0" eaLnBrk="1" latinLnBrk="0" hangingPunct="1">
              <a:defRPr sz="2308" kern="1200">
                <a:solidFill>
                  <a:schemeClr val="tx1"/>
                </a:solidFill>
                <a:latin typeface="+mn-lt"/>
                <a:ea typeface="+mn-ea"/>
                <a:cs typeface="+mn-cs"/>
              </a:defRPr>
            </a:lvl1pPr>
            <a:lvl2pPr marL="586130" algn="l" defTabSz="586130" rtl="0" eaLnBrk="1" latinLnBrk="0" hangingPunct="1">
              <a:defRPr sz="2308" kern="1200">
                <a:solidFill>
                  <a:schemeClr val="tx1"/>
                </a:solidFill>
                <a:latin typeface="+mn-lt"/>
                <a:ea typeface="+mn-ea"/>
                <a:cs typeface="+mn-cs"/>
              </a:defRPr>
            </a:lvl2pPr>
            <a:lvl3pPr marL="1172261" algn="l" defTabSz="586130" rtl="0" eaLnBrk="1" latinLnBrk="0" hangingPunct="1">
              <a:defRPr sz="2308" kern="1200">
                <a:solidFill>
                  <a:schemeClr val="tx1"/>
                </a:solidFill>
                <a:latin typeface="+mn-lt"/>
                <a:ea typeface="+mn-ea"/>
                <a:cs typeface="+mn-cs"/>
              </a:defRPr>
            </a:lvl3pPr>
            <a:lvl4pPr marL="1758391" algn="l" defTabSz="586130" rtl="0" eaLnBrk="1" latinLnBrk="0" hangingPunct="1">
              <a:defRPr sz="2308" kern="1200">
                <a:solidFill>
                  <a:schemeClr val="tx1"/>
                </a:solidFill>
                <a:latin typeface="+mn-lt"/>
                <a:ea typeface="+mn-ea"/>
                <a:cs typeface="+mn-cs"/>
              </a:defRPr>
            </a:lvl4pPr>
            <a:lvl5pPr marL="2344522" algn="l" defTabSz="586130" rtl="0" eaLnBrk="1" latinLnBrk="0" hangingPunct="1">
              <a:defRPr sz="2308" kern="1200">
                <a:solidFill>
                  <a:schemeClr val="tx1"/>
                </a:solidFill>
                <a:latin typeface="+mn-lt"/>
                <a:ea typeface="+mn-ea"/>
                <a:cs typeface="+mn-cs"/>
              </a:defRPr>
            </a:lvl5pPr>
            <a:lvl6pPr marL="2930652" algn="l" defTabSz="586130" rtl="0" eaLnBrk="1" latinLnBrk="0" hangingPunct="1">
              <a:defRPr sz="2308" kern="1200">
                <a:solidFill>
                  <a:schemeClr val="tx1"/>
                </a:solidFill>
                <a:latin typeface="+mn-lt"/>
                <a:ea typeface="+mn-ea"/>
                <a:cs typeface="+mn-cs"/>
              </a:defRPr>
            </a:lvl6pPr>
            <a:lvl7pPr marL="3516782" algn="l" defTabSz="586130" rtl="0" eaLnBrk="1" latinLnBrk="0" hangingPunct="1">
              <a:defRPr sz="2308" kern="1200">
                <a:solidFill>
                  <a:schemeClr val="tx1"/>
                </a:solidFill>
                <a:latin typeface="+mn-lt"/>
                <a:ea typeface="+mn-ea"/>
                <a:cs typeface="+mn-cs"/>
              </a:defRPr>
            </a:lvl7pPr>
            <a:lvl8pPr marL="4102913" algn="l" defTabSz="586130" rtl="0" eaLnBrk="1" latinLnBrk="0" hangingPunct="1">
              <a:defRPr sz="2308" kern="1200">
                <a:solidFill>
                  <a:schemeClr val="tx1"/>
                </a:solidFill>
                <a:latin typeface="+mn-lt"/>
                <a:ea typeface="+mn-ea"/>
                <a:cs typeface="+mn-cs"/>
              </a:defRPr>
            </a:lvl8pPr>
            <a:lvl9pPr marL="4689043" algn="l" defTabSz="586130" rtl="0" eaLnBrk="1" latinLnBrk="0" hangingPunct="1">
              <a:defRPr sz="2308" kern="1200">
                <a:solidFill>
                  <a:schemeClr val="tx1"/>
                </a:solidFill>
                <a:latin typeface="+mn-lt"/>
                <a:ea typeface="+mn-ea"/>
                <a:cs typeface="+mn-cs"/>
              </a:defRPr>
            </a:lvl9pPr>
          </a:lstStyle>
          <a:p>
            <a:pPr algn="ctr" defTabSz="1097280" fontAlgn="base">
              <a:spcBef>
                <a:spcPct val="0"/>
              </a:spcBef>
              <a:spcAft>
                <a:spcPct val="0"/>
              </a:spcAft>
              <a:defRPr/>
            </a:pPr>
            <a:r>
              <a:rPr lang="en-US" altLang="ko-KR" sz="3840" dirty="0">
                <a:solidFill>
                  <a:srgbClr val="000000"/>
                </a:solidFill>
                <a:latin typeface="Trajan Pro"/>
                <a:cs typeface="Trajan Pro"/>
              </a:rPr>
              <a:t>Frontiers of Network Science</a:t>
            </a:r>
          </a:p>
          <a:p>
            <a:pPr algn="ctr" defTabSz="1097280" fontAlgn="base">
              <a:spcBef>
                <a:spcPct val="0"/>
              </a:spcBef>
              <a:spcAft>
                <a:spcPct val="0"/>
              </a:spcAft>
              <a:defRPr/>
            </a:pPr>
            <a:r>
              <a:rPr lang="en-US" altLang="ko-KR" sz="3840" dirty="0">
                <a:solidFill>
                  <a:srgbClr val="000000"/>
                </a:solidFill>
                <a:latin typeface="Trajan Pro"/>
                <a:cs typeface="Trajan Pro"/>
              </a:rPr>
              <a:t>Fall 2023</a:t>
            </a:r>
          </a:p>
          <a:p>
            <a:pPr algn="ctr" defTabSz="1097280" fontAlgn="base">
              <a:spcBef>
                <a:spcPct val="0"/>
              </a:spcBef>
              <a:spcAft>
                <a:spcPct val="0"/>
              </a:spcAft>
              <a:defRPr/>
            </a:pPr>
            <a:endParaRPr lang="en-US" altLang="ko-KR" sz="3840" dirty="0">
              <a:solidFill>
                <a:srgbClr val="000000"/>
              </a:solidFill>
              <a:latin typeface="Trajan Pro"/>
              <a:cs typeface="Trajan Pro"/>
            </a:endParaRPr>
          </a:p>
          <a:p>
            <a:pPr algn="ctr" defTabSz="1097280" fontAlgn="base">
              <a:spcBef>
                <a:spcPct val="0"/>
              </a:spcBef>
              <a:spcAft>
                <a:spcPct val="0"/>
              </a:spcAft>
              <a:defRPr/>
            </a:pPr>
            <a:r>
              <a:rPr lang="en-US" altLang="ko-KR" sz="3840" dirty="0">
                <a:solidFill>
                  <a:srgbClr val="000000"/>
                </a:solidFill>
                <a:latin typeface="Trajan Pro"/>
                <a:cs typeface="Trajan Pro"/>
              </a:rPr>
              <a:t>Class 22: Assignment 1 Solutions and Visualizations</a:t>
            </a:r>
          </a:p>
        </p:txBody>
      </p:sp>
      <p:sp>
        <p:nvSpPr>
          <p:cNvPr id="5" name="TextBox 4">
            <a:extLst>
              <a:ext uri="{FF2B5EF4-FFF2-40B4-BE49-F238E27FC236}">
                <a16:creationId xmlns:a16="http://schemas.microsoft.com/office/drawing/2014/main" id="{53225A5E-D7A8-76BF-79B4-A47C5B15CACC}"/>
              </a:ext>
            </a:extLst>
          </p:cNvPr>
          <p:cNvSpPr txBox="1"/>
          <p:nvPr/>
        </p:nvSpPr>
        <p:spPr>
          <a:xfrm>
            <a:off x="3862943" y="3785278"/>
            <a:ext cx="4918348" cy="775597"/>
          </a:xfrm>
          <a:prstGeom prst="rect">
            <a:avLst/>
          </a:prstGeom>
          <a:noFill/>
        </p:spPr>
        <p:txBody>
          <a:bodyPr wrap="square" rtlCol="0">
            <a:spAutoFit/>
          </a:bodyPr>
          <a:lstStyle>
            <a:defPPr>
              <a:defRPr lang="en-US"/>
            </a:defPPr>
            <a:lvl1pPr marL="0" algn="l" defTabSz="586130" rtl="0" eaLnBrk="1" latinLnBrk="0" hangingPunct="1">
              <a:defRPr sz="2308" kern="1200">
                <a:solidFill>
                  <a:schemeClr val="tx1"/>
                </a:solidFill>
                <a:latin typeface="+mn-lt"/>
                <a:ea typeface="+mn-ea"/>
                <a:cs typeface="+mn-cs"/>
              </a:defRPr>
            </a:lvl1pPr>
            <a:lvl2pPr marL="586130" algn="l" defTabSz="586130" rtl="0" eaLnBrk="1" latinLnBrk="0" hangingPunct="1">
              <a:defRPr sz="2308" kern="1200">
                <a:solidFill>
                  <a:schemeClr val="tx1"/>
                </a:solidFill>
                <a:latin typeface="+mn-lt"/>
                <a:ea typeface="+mn-ea"/>
                <a:cs typeface="+mn-cs"/>
              </a:defRPr>
            </a:lvl2pPr>
            <a:lvl3pPr marL="1172261" algn="l" defTabSz="586130" rtl="0" eaLnBrk="1" latinLnBrk="0" hangingPunct="1">
              <a:defRPr sz="2308" kern="1200">
                <a:solidFill>
                  <a:schemeClr val="tx1"/>
                </a:solidFill>
                <a:latin typeface="+mn-lt"/>
                <a:ea typeface="+mn-ea"/>
                <a:cs typeface="+mn-cs"/>
              </a:defRPr>
            </a:lvl3pPr>
            <a:lvl4pPr marL="1758391" algn="l" defTabSz="586130" rtl="0" eaLnBrk="1" latinLnBrk="0" hangingPunct="1">
              <a:defRPr sz="2308" kern="1200">
                <a:solidFill>
                  <a:schemeClr val="tx1"/>
                </a:solidFill>
                <a:latin typeface="+mn-lt"/>
                <a:ea typeface="+mn-ea"/>
                <a:cs typeface="+mn-cs"/>
              </a:defRPr>
            </a:lvl4pPr>
            <a:lvl5pPr marL="2344522" algn="l" defTabSz="586130" rtl="0" eaLnBrk="1" latinLnBrk="0" hangingPunct="1">
              <a:defRPr sz="2308" kern="1200">
                <a:solidFill>
                  <a:schemeClr val="tx1"/>
                </a:solidFill>
                <a:latin typeface="+mn-lt"/>
                <a:ea typeface="+mn-ea"/>
                <a:cs typeface="+mn-cs"/>
              </a:defRPr>
            </a:lvl5pPr>
            <a:lvl6pPr marL="2930652" algn="l" defTabSz="586130" rtl="0" eaLnBrk="1" latinLnBrk="0" hangingPunct="1">
              <a:defRPr sz="2308" kern="1200">
                <a:solidFill>
                  <a:schemeClr val="tx1"/>
                </a:solidFill>
                <a:latin typeface="+mn-lt"/>
                <a:ea typeface="+mn-ea"/>
                <a:cs typeface="+mn-cs"/>
              </a:defRPr>
            </a:lvl6pPr>
            <a:lvl7pPr marL="3516782" algn="l" defTabSz="586130" rtl="0" eaLnBrk="1" latinLnBrk="0" hangingPunct="1">
              <a:defRPr sz="2308" kern="1200">
                <a:solidFill>
                  <a:schemeClr val="tx1"/>
                </a:solidFill>
                <a:latin typeface="+mn-lt"/>
                <a:ea typeface="+mn-ea"/>
                <a:cs typeface="+mn-cs"/>
              </a:defRPr>
            </a:lvl7pPr>
            <a:lvl8pPr marL="4102913" algn="l" defTabSz="586130" rtl="0" eaLnBrk="1" latinLnBrk="0" hangingPunct="1">
              <a:defRPr sz="2308" kern="1200">
                <a:solidFill>
                  <a:schemeClr val="tx1"/>
                </a:solidFill>
                <a:latin typeface="+mn-lt"/>
                <a:ea typeface="+mn-ea"/>
                <a:cs typeface="+mn-cs"/>
              </a:defRPr>
            </a:lvl8pPr>
            <a:lvl9pPr marL="4689043" algn="l" defTabSz="586130" rtl="0" eaLnBrk="1" latinLnBrk="0" hangingPunct="1">
              <a:defRPr sz="2308" kern="1200">
                <a:solidFill>
                  <a:schemeClr val="tx1"/>
                </a:solidFill>
                <a:latin typeface="+mn-lt"/>
                <a:ea typeface="+mn-ea"/>
                <a:cs typeface="+mn-cs"/>
              </a:defRPr>
            </a:lvl9pPr>
          </a:lstStyle>
          <a:p>
            <a:r>
              <a:rPr lang="en-US" sz="4320" b="1" dirty="0"/>
              <a:t>Boleslaw Szymanski </a:t>
            </a:r>
            <a:endParaRPr lang="en-GB" sz="4320" b="1" dirty="0"/>
          </a:p>
        </p:txBody>
      </p:sp>
    </p:spTree>
    <p:extLst>
      <p:ext uri="{BB962C8B-B14F-4D97-AF65-F5344CB8AC3E}">
        <p14:creationId xmlns:p14="http://schemas.microsoft.com/office/powerpoint/2010/main" val="3525803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475A30-DD1A-AF86-D300-3006186E68D0}"/>
              </a:ext>
            </a:extLst>
          </p:cNvPr>
          <p:cNvSpPr txBox="1"/>
          <p:nvPr/>
        </p:nvSpPr>
        <p:spPr>
          <a:xfrm>
            <a:off x="582804" y="131796"/>
            <a:ext cx="1085594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Simon Gibson: Fungal Mesoscopic Response &amp; DC Road N</a:t>
            </a:r>
            <a:r>
              <a:rPr lang="en-US" sz="2400" b="0" i="0" u="none" strike="noStrike" baseline="0" dirty="0">
                <a:latin typeface="Times New Roman" panose="02020603050405020304" pitchFamily="18" charset="0"/>
                <a:cs typeface="Times New Roman" panose="02020603050405020304" pitchFamily="18" charset="0"/>
              </a:rPr>
              <a:t>etworks</a:t>
            </a:r>
            <a:endParaRPr lang="en-US" sz="2400" dirty="0">
              <a:latin typeface="Times New Roman" panose="02020603050405020304" pitchFamily="18" charset="0"/>
              <a:cs typeface="Times New Roman" panose="02020603050405020304" pitchFamily="18" charset="0"/>
            </a:endParaRPr>
          </a:p>
        </p:txBody>
      </p:sp>
      <p:pic>
        <p:nvPicPr>
          <p:cNvPr id="3" name="Picture 2" descr="A screenshot of a computer&#10;&#10;Description automatically generated">
            <a:extLst>
              <a:ext uri="{FF2B5EF4-FFF2-40B4-BE49-F238E27FC236}">
                <a16:creationId xmlns:a16="http://schemas.microsoft.com/office/drawing/2014/main" id="{1F0D7BDA-6A61-79DE-EF34-2253AED42326}"/>
              </a:ext>
            </a:extLst>
          </p:cNvPr>
          <p:cNvPicPr>
            <a:picLocks noChangeAspect="1"/>
          </p:cNvPicPr>
          <p:nvPr/>
        </p:nvPicPr>
        <p:blipFill rotWithShape="1">
          <a:blip r:embed="rId2">
            <a:extLst>
              <a:ext uri="{28A0092B-C50C-407E-A947-70E740481C1C}">
                <a14:useLocalDpi xmlns:a14="http://schemas.microsoft.com/office/drawing/2010/main" val="0"/>
              </a:ext>
            </a:extLst>
          </a:blip>
          <a:srcRect l="27310" t="10480" r="19813" b="3148"/>
          <a:stretch/>
        </p:blipFill>
        <p:spPr>
          <a:xfrm>
            <a:off x="941561" y="889902"/>
            <a:ext cx="9243588" cy="5437405"/>
          </a:xfrm>
          <a:prstGeom prst="rect">
            <a:avLst/>
          </a:prstGeom>
        </p:spPr>
      </p:pic>
    </p:spTree>
    <p:extLst>
      <p:ext uri="{BB962C8B-B14F-4D97-AF65-F5344CB8AC3E}">
        <p14:creationId xmlns:p14="http://schemas.microsoft.com/office/powerpoint/2010/main" val="1545562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3CF3E2-D931-7A6C-C963-E5544F91A9A7}"/>
              </a:ext>
            </a:extLst>
          </p:cNvPr>
          <p:cNvSpPr txBox="1"/>
          <p:nvPr/>
        </p:nvSpPr>
        <p:spPr>
          <a:xfrm>
            <a:off x="582804" y="131796"/>
            <a:ext cx="1085594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Simon Gibson: Fungal Mesoscopic Response &amp; DC Road N</a:t>
            </a:r>
            <a:r>
              <a:rPr lang="en-US" sz="2400" b="0" i="0" u="none" strike="noStrike" baseline="0" dirty="0">
                <a:latin typeface="Times New Roman" panose="02020603050405020304" pitchFamily="18" charset="0"/>
                <a:cs typeface="Times New Roman" panose="02020603050405020304" pitchFamily="18" charset="0"/>
              </a:rPr>
              <a:t>etworks</a:t>
            </a:r>
            <a:endParaRPr lang="en-US" sz="2400" dirty="0">
              <a:latin typeface="Times New Roman" panose="02020603050405020304" pitchFamily="18" charset="0"/>
              <a:cs typeface="Times New Roman" panose="02020603050405020304" pitchFamily="18" charset="0"/>
            </a:endParaRPr>
          </a:p>
        </p:txBody>
      </p:sp>
      <p:pic>
        <p:nvPicPr>
          <p:cNvPr id="4" name="Picture 3" descr="A screenshot of a computer&#10;&#10;Description automatically generated">
            <a:extLst>
              <a:ext uri="{FF2B5EF4-FFF2-40B4-BE49-F238E27FC236}">
                <a16:creationId xmlns:a16="http://schemas.microsoft.com/office/drawing/2014/main" id="{5109B65F-1BFE-4659-8252-7A6D459D6418}"/>
              </a:ext>
            </a:extLst>
          </p:cNvPr>
          <p:cNvPicPr>
            <a:picLocks noChangeAspect="1"/>
          </p:cNvPicPr>
          <p:nvPr/>
        </p:nvPicPr>
        <p:blipFill rotWithShape="1">
          <a:blip r:embed="rId2">
            <a:extLst>
              <a:ext uri="{28A0092B-C50C-407E-A947-70E740481C1C}">
                <a14:useLocalDpi xmlns:a14="http://schemas.microsoft.com/office/drawing/2010/main" val="0"/>
              </a:ext>
            </a:extLst>
          </a:blip>
          <a:srcRect l="32350" t="29856" r="24910" b="24175"/>
          <a:stretch/>
        </p:blipFill>
        <p:spPr>
          <a:xfrm>
            <a:off x="-138818" y="1489293"/>
            <a:ext cx="9215576" cy="5368707"/>
          </a:xfrm>
          <a:prstGeom prst="rect">
            <a:avLst/>
          </a:prstGeom>
        </p:spPr>
      </p:pic>
      <p:sp>
        <p:nvSpPr>
          <p:cNvPr id="5" name="TextBox 4">
            <a:extLst>
              <a:ext uri="{FF2B5EF4-FFF2-40B4-BE49-F238E27FC236}">
                <a16:creationId xmlns:a16="http://schemas.microsoft.com/office/drawing/2014/main" id="{C3061B62-0B8B-585B-1DD1-F736A00D578C}"/>
              </a:ext>
            </a:extLst>
          </p:cNvPr>
          <p:cNvSpPr txBox="1"/>
          <p:nvPr/>
        </p:nvSpPr>
        <p:spPr>
          <a:xfrm>
            <a:off x="6998328" y="1109824"/>
            <a:ext cx="5193672" cy="4801314"/>
          </a:xfrm>
          <a:prstGeom prst="rect">
            <a:avLst/>
          </a:prstGeom>
          <a:noFill/>
        </p:spPr>
        <p:txBody>
          <a:bodyPr wrap="square" rtlCol="0">
            <a:spAutoFit/>
          </a:bodyPr>
          <a:lstStyle/>
          <a:p>
            <a:r>
              <a:rPr lang="en-US" b="0" i="0" dirty="0">
                <a:effectLst/>
                <a:latin typeface="Times New Roman" panose="02020603050405020304" pitchFamily="18" charset="0"/>
              </a:rPr>
              <a:t>In the paper Mesoscale analyses of fungal networks as an approach for quantifying phenotypic traits, the authors used the structural composition and </a:t>
            </a:r>
            <a:r>
              <a:rPr lang="en-US" b="0" i="0" dirty="0" err="1">
                <a:effectLst/>
                <a:latin typeface="Times New Roman" panose="02020603050405020304" pitchFamily="18" charset="0"/>
              </a:rPr>
              <a:t>mesocale</a:t>
            </a:r>
            <a:r>
              <a:rPr lang="en-US" b="0" i="0" dirty="0">
                <a:effectLst/>
                <a:latin typeface="Times New Roman" panose="02020603050405020304" pitchFamily="18" charset="0"/>
              </a:rPr>
              <a:t> observation of various fungal growths. To measure how fungal colonies contribute to their ecosystems, fungal growths were observed for 81 days at 3-day intervals under a many conditions, including external attack from other species. At each snapshot in time, two networks are created, one structural and the other functional. Provided by the authors are numerous data sets, of which I chose day 31 of a foraging saprotrophic woodland fungus that forms reasonably dense networks. The resulting network is calculated with nodes as hyphal tips, and edges as chords among cells. Each edge was assigned a weight which is a measure of either the nutrient transport along said chord, or the ionic permeability of the hyphal tips.</a:t>
            </a:r>
            <a:endParaRPr lang="en-US" dirty="0"/>
          </a:p>
        </p:txBody>
      </p:sp>
    </p:spTree>
    <p:extLst>
      <p:ext uri="{BB962C8B-B14F-4D97-AF65-F5344CB8AC3E}">
        <p14:creationId xmlns:p14="http://schemas.microsoft.com/office/powerpoint/2010/main" val="4112766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475A30-DD1A-AF86-D300-3006186E68D0}"/>
              </a:ext>
            </a:extLst>
          </p:cNvPr>
          <p:cNvSpPr txBox="1"/>
          <p:nvPr/>
        </p:nvSpPr>
        <p:spPr>
          <a:xfrm>
            <a:off x="0" y="140849"/>
            <a:ext cx="12192000"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Gwin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Promprated</a:t>
            </a:r>
            <a:r>
              <a:rPr lang="en-US" sz="2400" dirty="0">
                <a:latin typeface="Times New Roman" panose="02020603050405020304" pitchFamily="18" charset="0"/>
                <a:cs typeface="Times New Roman" panose="02020603050405020304" pitchFamily="18" charset="0"/>
              </a:rPr>
              <a:t>: Minnesota Road &amp; EU Cities Road Networks</a:t>
            </a:r>
          </a:p>
        </p:txBody>
      </p:sp>
      <p:pic>
        <p:nvPicPr>
          <p:cNvPr id="3" name="Picture 2" descr="A computer screen shot of a computer screen&#10;&#10;Description automatically generated">
            <a:extLst>
              <a:ext uri="{FF2B5EF4-FFF2-40B4-BE49-F238E27FC236}">
                <a16:creationId xmlns:a16="http://schemas.microsoft.com/office/drawing/2014/main" id="{901B8ED5-015B-74A3-BCD3-FC1943869E91}"/>
              </a:ext>
            </a:extLst>
          </p:cNvPr>
          <p:cNvPicPr>
            <a:picLocks noChangeAspect="1"/>
          </p:cNvPicPr>
          <p:nvPr/>
        </p:nvPicPr>
        <p:blipFill rotWithShape="1">
          <a:blip r:embed="rId2">
            <a:extLst>
              <a:ext uri="{28A0092B-C50C-407E-A947-70E740481C1C}">
                <a14:useLocalDpi xmlns:a14="http://schemas.microsoft.com/office/drawing/2010/main" val="0"/>
              </a:ext>
            </a:extLst>
          </a:blip>
          <a:srcRect l="24018" t="10854" r="25987"/>
          <a:stretch/>
        </p:blipFill>
        <p:spPr>
          <a:xfrm>
            <a:off x="162961" y="1285529"/>
            <a:ext cx="5136799" cy="4961361"/>
          </a:xfrm>
          <a:prstGeom prst="rect">
            <a:avLst/>
          </a:prstGeom>
        </p:spPr>
      </p:pic>
      <p:pic>
        <p:nvPicPr>
          <p:cNvPr id="6" name="Picture 5" descr="A screenshot of a computer">
            <a:extLst>
              <a:ext uri="{FF2B5EF4-FFF2-40B4-BE49-F238E27FC236}">
                <a16:creationId xmlns:a16="http://schemas.microsoft.com/office/drawing/2014/main" id="{BBF6A92C-97DE-23CC-7679-C6EB228B52E6}"/>
              </a:ext>
            </a:extLst>
          </p:cNvPr>
          <p:cNvPicPr>
            <a:picLocks noChangeAspect="1"/>
          </p:cNvPicPr>
          <p:nvPr/>
        </p:nvPicPr>
        <p:blipFill rotWithShape="1">
          <a:blip r:embed="rId3">
            <a:extLst>
              <a:ext uri="{28A0092B-C50C-407E-A947-70E740481C1C}">
                <a14:useLocalDpi xmlns:a14="http://schemas.microsoft.com/office/drawing/2010/main" val="0"/>
              </a:ext>
            </a:extLst>
          </a:blip>
          <a:srcRect l="22727" t="11626" r="25967"/>
          <a:stretch/>
        </p:blipFill>
        <p:spPr>
          <a:xfrm>
            <a:off x="6096000" y="1285529"/>
            <a:ext cx="5385405" cy="5024736"/>
          </a:xfrm>
          <a:prstGeom prst="rect">
            <a:avLst/>
          </a:prstGeom>
        </p:spPr>
      </p:pic>
    </p:spTree>
    <p:extLst>
      <p:ext uri="{BB962C8B-B14F-4D97-AF65-F5344CB8AC3E}">
        <p14:creationId xmlns:p14="http://schemas.microsoft.com/office/powerpoint/2010/main" val="1396511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3FC7D0D-5B75-2CB3-7783-0B3FF17FE5E2}"/>
              </a:ext>
            </a:extLst>
          </p:cNvPr>
          <p:cNvPicPr>
            <a:picLocks noChangeAspect="1"/>
          </p:cNvPicPr>
          <p:nvPr/>
        </p:nvPicPr>
        <p:blipFill rotWithShape="1">
          <a:blip r:embed="rId2">
            <a:extLst>
              <a:ext uri="{28A0092B-C50C-407E-A947-70E740481C1C}">
                <a14:useLocalDpi xmlns:a14="http://schemas.microsoft.com/office/drawing/2010/main" val="0"/>
              </a:ext>
            </a:extLst>
          </a:blip>
          <a:srcRect l="760" t="6607" r="45482" b="13235"/>
          <a:stretch/>
        </p:blipFill>
        <p:spPr>
          <a:xfrm>
            <a:off x="6996082" y="538350"/>
            <a:ext cx="5195918" cy="4604126"/>
          </a:xfrm>
          <a:prstGeom prst="rect">
            <a:avLst/>
          </a:prstGeom>
        </p:spPr>
      </p:pic>
      <p:pic>
        <p:nvPicPr>
          <p:cNvPr id="2" name="Picture 1" descr="A screenshot of a computer">
            <a:extLst>
              <a:ext uri="{FF2B5EF4-FFF2-40B4-BE49-F238E27FC236}">
                <a16:creationId xmlns:a16="http://schemas.microsoft.com/office/drawing/2014/main" id="{066DB054-B0CC-E861-9AC2-B2868E28CE02}"/>
              </a:ext>
            </a:extLst>
          </p:cNvPr>
          <p:cNvPicPr>
            <a:picLocks noChangeAspect="1"/>
          </p:cNvPicPr>
          <p:nvPr/>
        </p:nvPicPr>
        <p:blipFill rotWithShape="1">
          <a:blip r:embed="rId3">
            <a:extLst>
              <a:ext uri="{28A0092B-C50C-407E-A947-70E740481C1C}">
                <a14:useLocalDpi xmlns:a14="http://schemas.microsoft.com/office/drawing/2010/main" val="0"/>
              </a:ext>
            </a:extLst>
          </a:blip>
          <a:srcRect l="869" t="6873" r="44721" b="31409"/>
          <a:stretch/>
        </p:blipFill>
        <p:spPr>
          <a:xfrm>
            <a:off x="244442" y="461665"/>
            <a:ext cx="6159813" cy="4680811"/>
          </a:xfrm>
          <a:prstGeom prst="rect">
            <a:avLst/>
          </a:prstGeom>
        </p:spPr>
      </p:pic>
      <p:sp>
        <p:nvSpPr>
          <p:cNvPr id="4" name="TextBox 3">
            <a:extLst>
              <a:ext uri="{FF2B5EF4-FFF2-40B4-BE49-F238E27FC236}">
                <a16:creationId xmlns:a16="http://schemas.microsoft.com/office/drawing/2014/main" id="{A96A9E2F-2E8F-C3EB-ADE1-6D5040D323F6}"/>
              </a:ext>
            </a:extLst>
          </p:cNvPr>
          <p:cNvSpPr txBox="1"/>
          <p:nvPr/>
        </p:nvSpPr>
        <p:spPr>
          <a:xfrm>
            <a:off x="868294" y="0"/>
            <a:ext cx="1085594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Angelica </a:t>
            </a:r>
            <a:r>
              <a:rPr lang="en-US" sz="2400" dirty="0" err="1">
                <a:latin typeface="Times New Roman" panose="02020603050405020304" pitchFamily="18" charset="0"/>
                <a:cs typeface="Times New Roman" panose="02020603050405020304" pitchFamily="18" charset="0"/>
              </a:rPr>
              <a:t>Loshak</a:t>
            </a:r>
            <a:r>
              <a:rPr lang="en-US" sz="2400" dirty="0">
                <a:latin typeface="Times New Roman" panose="02020603050405020304" pitchFamily="18" charset="0"/>
                <a:cs typeface="Times New Roman" panose="02020603050405020304" pitchFamily="18" charset="0"/>
              </a:rPr>
              <a:t>: Reptilia </a:t>
            </a:r>
            <a:r>
              <a:rPr lang="en-US" sz="2400" dirty="0" err="1">
                <a:latin typeface="Times New Roman" panose="02020603050405020304" pitchFamily="18" charset="0"/>
                <a:cs typeface="Times New Roman" panose="02020603050405020304" pitchFamily="18" charset="0"/>
              </a:rPr>
              <a:t>Tortoiser</a:t>
            </a:r>
            <a:r>
              <a:rPr lang="en-US" sz="2400" dirty="0">
                <a:latin typeface="Times New Roman" panose="02020603050405020304" pitchFamily="18" charset="0"/>
                <a:cs typeface="Times New Roman" panose="02020603050405020304" pitchFamily="18" charset="0"/>
              </a:rPr>
              <a:t> &amp; Michigan Power Grid N</a:t>
            </a:r>
            <a:r>
              <a:rPr lang="en-US" sz="2400" b="0" i="0" u="none" strike="noStrike" baseline="0" dirty="0">
                <a:latin typeface="Times New Roman" panose="02020603050405020304" pitchFamily="18" charset="0"/>
                <a:cs typeface="Times New Roman" panose="02020603050405020304" pitchFamily="18" charset="0"/>
              </a:rPr>
              <a:t>etworks </a:t>
            </a: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2F6FAF1-19B8-C9ED-5506-730E56C88A1E}"/>
              </a:ext>
            </a:extLst>
          </p:cNvPr>
          <p:cNvSpPr txBox="1"/>
          <p:nvPr/>
        </p:nvSpPr>
        <p:spPr>
          <a:xfrm>
            <a:off x="119183" y="5142476"/>
            <a:ext cx="6980222" cy="1323439"/>
          </a:xfrm>
          <a:prstGeom prst="rect">
            <a:avLst/>
          </a:prstGeom>
          <a:noFill/>
        </p:spPr>
        <p:txBody>
          <a:bodyPr wrap="square" rtlCol="0">
            <a:spAutoFit/>
          </a:bodyPr>
          <a:lstStyle/>
          <a:p>
            <a:r>
              <a:rPr lang="en-US" sz="1600" b="0" i="0" dirty="0">
                <a:effectLst/>
                <a:latin typeface="Times New Roman" panose="02020603050405020304" pitchFamily="18" charset="0"/>
                <a:cs typeface="Times New Roman" panose="02020603050405020304" pitchFamily="18" charset="0"/>
              </a:rPr>
              <a:t>The Reptilia Tortoise N. Data is a network of wild, captured, and domesticated tortoise interactions. It is an unweighted, undirected graph with 796 nodes and 2218 edges. This data was collected for The American Society of Neuroradiology (ASNR) during the course of 8 months in Nevada, USA. The network is based on burrow use. Edges connect desert tortoise nodes to burrow nodes</a:t>
            </a:r>
            <a:endParaRPr lang="en-US" sz="16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14F1D33-B799-BDE3-C943-324256CEFD69}"/>
              </a:ext>
            </a:extLst>
          </p:cNvPr>
          <p:cNvSpPr txBox="1"/>
          <p:nvPr/>
        </p:nvSpPr>
        <p:spPr>
          <a:xfrm>
            <a:off x="7099405" y="5219161"/>
            <a:ext cx="5092595" cy="1077218"/>
          </a:xfrm>
          <a:prstGeom prst="rect">
            <a:avLst/>
          </a:prstGeom>
          <a:noFill/>
        </p:spPr>
        <p:txBody>
          <a:bodyPr wrap="square" rtlCol="0">
            <a:spAutoFit/>
          </a:bodyPr>
          <a:lstStyle/>
          <a:p>
            <a:r>
              <a:rPr lang="en-US" sz="1600" b="0" i="0" dirty="0">
                <a:effectLst/>
                <a:latin typeface="Times New Roman" panose="02020603050405020304" pitchFamily="18" charset="0"/>
                <a:cs typeface="Times New Roman" panose="02020603050405020304" pitchFamily="18" charset="0"/>
              </a:rPr>
              <a:t>The Power grid data is an undirected, unweighted network of 4941 nodes and 6594 edges. the data is compiled by D.</a:t>
            </a:r>
            <a:br>
              <a:rPr lang="en-US" sz="1600" dirty="0">
                <a:latin typeface="Times New Roman" panose="02020603050405020304" pitchFamily="18" charset="0"/>
                <a:cs typeface="Times New Roman" panose="02020603050405020304" pitchFamily="18" charset="0"/>
              </a:rPr>
            </a:br>
            <a:r>
              <a:rPr lang="en-US" sz="1600" b="0" i="0" dirty="0">
                <a:effectLst/>
                <a:latin typeface="Times New Roman" panose="02020603050405020304" pitchFamily="18" charset="0"/>
                <a:cs typeface="Times New Roman" panose="02020603050405020304" pitchFamily="18" charset="0"/>
              </a:rPr>
              <a:t>Watts and S. </a:t>
            </a:r>
            <a:r>
              <a:rPr lang="en-US" sz="1600" b="0" i="0" dirty="0" err="1">
                <a:effectLst/>
                <a:latin typeface="Times New Roman" panose="02020603050405020304" pitchFamily="18" charset="0"/>
                <a:cs typeface="Times New Roman" panose="02020603050405020304" pitchFamily="18" charset="0"/>
              </a:rPr>
              <a:t>Strogatz</a:t>
            </a:r>
            <a:r>
              <a:rPr lang="en-US" sz="1600" b="0" i="0" dirty="0">
                <a:effectLst/>
                <a:latin typeface="Times New Roman" panose="02020603050405020304" pitchFamily="18" charset="0"/>
                <a:cs typeface="Times New Roman" panose="02020603050405020304" pitchFamily="18" charset="0"/>
              </a:rPr>
              <a:t>. It represents the topology of Western States Power Grid in USA.</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9096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30.png">
            <a:extLst>
              <a:ext uri="{FF2B5EF4-FFF2-40B4-BE49-F238E27FC236}">
                <a16:creationId xmlns:a16="http://schemas.microsoft.com/office/drawing/2014/main" id="{5DEA8AA8-DFFA-F4F8-AA41-A00467247E09}"/>
              </a:ext>
            </a:extLst>
          </p:cNvPr>
          <p:cNvPicPr/>
          <p:nvPr/>
        </p:nvPicPr>
        <p:blipFill>
          <a:blip r:embed="rId2"/>
          <a:srcRect/>
          <a:stretch>
            <a:fillRect/>
          </a:stretch>
        </p:blipFill>
        <p:spPr>
          <a:xfrm>
            <a:off x="6197600" y="674370"/>
            <a:ext cx="5994400" cy="5096510"/>
          </a:xfrm>
          <a:prstGeom prst="rect">
            <a:avLst/>
          </a:prstGeom>
          <a:ln/>
        </p:spPr>
      </p:pic>
      <p:pic>
        <p:nvPicPr>
          <p:cNvPr id="3" name="image16.png">
            <a:extLst>
              <a:ext uri="{FF2B5EF4-FFF2-40B4-BE49-F238E27FC236}">
                <a16:creationId xmlns:a16="http://schemas.microsoft.com/office/drawing/2014/main" id="{30E2BBA0-5903-BE39-12EA-8AA005C06394}"/>
              </a:ext>
            </a:extLst>
          </p:cNvPr>
          <p:cNvPicPr/>
          <p:nvPr/>
        </p:nvPicPr>
        <p:blipFill>
          <a:blip r:embed="rId3"/>
          <a:srcRect/>
          <a:stretch>
            <a:fillRect/>
          </a:stretch>
        </p:blipFill>
        <p:spPr>
          <a:xfrm>
            <a:off x="0" y="674370"/>
            <a:ext cx="5775325" cy="5001260"/>
          </a:xfrm>
          <a:prstGeom prst="rect">
            <a:avLst/>
          </a:prstGeom>
          <a:ln/>
        </p:spPr>
      </p:pic>
      <p:sp>
        <p:nvSpPr>
          <p:cNvPr id="4" name="TextBox 3">
            <a:extLst>
              <a:ext uri="{FF2B5EF4-FFF2-40B4-BE49-F238E27FC236}">
                <a16:creationId xmlns:a16="http://schemas.microsoft.com/office/drawing/2014/main" id="{0D40C52C-E918-2EEB-BB6C-60997289DC5A}"/>
              </a:ext>
            </a:extLst>
          </p:cNvPr>
          <p:cNvSpPr txBox="1"/>
          <p:nvPr/>
        </p:nvSpPr>
        <p:spPr>
          <a:xfrm>
            <a:off x="582804" y="131796"/>
            <a:ext cx="1085594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Justin Lui: DNC Email Leaks &amp; PGP N</a:t>
            </a:r>
            <a:r>
              <a:rPr lang="en-US" sz="2400" b="0" i="0" u="none" strike="noStrike" baseline="0" dirty="0">
                <a:latin typeface="Times New Roman" panose="02020603050405020304" pitchFamily="18" charset="0"/>
                <a:cs typeface="Times New Roman" panose="02020603050405020304" pitchFamily="18" charset="0"/>
              </a:rPr>
              <a:t>etworks </a:t>
            </a: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20BB07-BC41-1459-1914-43A19ADB5235}"/>
              </a:ext>
            </a:extLst>
          </p:cNvPr>
          <p:cNvSpPr txBox="1"/>
          <p:nvPr/>
        </p:nvSpPr>
        <p:spPr>
          <a:xfrm>
            <a:off x="363894" y="6064898"/>
            <a:ext cx="10675936" cy="369332"/>
          </a:xfrm>
          <a:prstGeom prst="rect">
            <a:avLst/>
          </a:prstGeom>
          <a:noFill/>
        </p:spPr>
        <p:txBody>
          <a:bodyPr wrap="none" rtlCol="0">
            <a:spAutoFit/>
          </a:bodyPr>
          <a:lstStyle/>
          <a:p>
            <a:r>
              <a:rPr lang="en-US" dirty="0"/>
              <a:t>Democratic National Committee Emails Leaks Network                                     Pretty-Good-Protection Network </a:t>
            </a:r>
          </a:p>
        </p:txBody>
      </p:sp>
    </p:spTree>
    <p:extLst>
      <p:ext uri="{BB962C8B-B14F-4D97-AF65-F5344CB8AC3E}">
        <p14:creationId xmlns:p14="http://schemas.microsoft.com/office/powerpoint/2010/main" val="4221964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C5B025-B8A7-D235-8578-84AA49DA7D9A}"/>
              </a:ext>
            </a:extLst>
          </p:cNvPr>
          <p:cNvSpPr txBox="1"/>
          <p:nvPr/>
        </p:nvSpPr>
        <p:spPr>
          <a:xfrm>
            <a:off x="582804" y="131796"/>
            <a:ext cx="1085594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Justin Lui: DNC Email Leaks &amp; PGP N</a:t>
            </a:r>
            <a:r>
              <a:rPr lang="en-US" sz="2400" b="0" i="0" u="none" strike="noStrike" baseline="0" dirty="0">
                <a:latin typeface="Times New Roman" panose="02020603050405020304" pitchFamily="18" charset="0"/>
                <a:cs typeface="Times New Roman" panose="02020603050405020304" pitchFamily="18" charset="0"/>
              </a:rPr>
              <a:t>etworks </a:t>
            </a:r>
            <a:endParaRPr lang="en-US" sz="2400" dirty="0">
              <a:latin typeface="Times New Roman" panose="02020603050405020304" pitchFamily="18" charset="0"/>
              <a:cs typeface="Times New Roman" panose="02020603050405020304" pitchFamily="18" charset="0"/>
            </a:endParaRPr>
          </a:p>
        </p:txBody>
      </p:sp>
      <p:pic>
        <p:nvPicPr>
          <p:cNvPr id="7" name="image32.png">
            <a:extLst>
              <a:ext uri="{FF2B5EF4-FFF2-40B4-BE49-F238E27FC236}">
                <a16:creationId xmlns:a16="http://schemas.microsoft.com/office/drawing/2014/main" id="{4FE8EF24-2D45-6CFA-FEA9-7A562851D1EE}"/>
              </a:ext>
            </a:extLst>
          </p:cNvPr>
          <p:cNvPicPr/>
          <p:nvPr/>
        </p:nvPicPr>
        <p:blipFill>
          <a:blip r:embed="rId2"/>
          <a:srcRect/>
          <a:stretch>
            <a:fillRect/>
          </a:stretch>
        </p:blipFill>
        <p:spPr>
          <a:xfrm>
            <a:off x="3123113" y="635449"/>
            <a:ext cx="5775325" cy="5001260"/>
          </a:xfrm>
          <a:prstGeom prst="rect">
            <a:avLst/>
          </a:prstGeom>
          <a:ln/>
        </p:spPr>
      </p:pic>
      <p:sp>
        <p:nvSpPr>
          <p:cNvPr id="8" name="TextBox 7">
            <a:extLst>
              <a:ext uri="{FF2B5EF4-FFF2-40B4-BE49-F238E27FC236}">
                <a16:creationId xmlns:a16="http://schemas.microsoft.com/office/drawing/2014/main" id="{34CC8306-3ABA-1560-6DF0-1C98B781F893}"/>
              </a:ext>
            </a:extLst>
          </p:cNvPr>
          <p:cNvSpPr txBox="1"/>
          <p:nvPr/>
        </p:nvSpPr>
        <p:spPr>
          <a:xfrm>
            <a:off x="4357395" y="5853219"/>
            <a:ext cx="3065326" cy="369332"/>
          </a:xfrm>
          <a:prstGeom prst="rect">
            <a:avLst/>
          </a:prstGeom>
          <a:noFill/>
        </p:spPr>
        <p:txBody>
          <a:bodyPr wrap="none" rtlCol="0">
            <a:spAutoFit/>
          </a:bodyPr>
          <a:lstStyle/>
          <a:p>
            <a:r>
              <a:rPr lang="en-US" dirty="0"/>
              <a:t>ER version of the PGP Network</a:t>
            </a:r>
          </a:p>
        </p:txBody>
      </p:sp>
    </p:spTree>
    <p:extLst>
      <p:ext uri="{BB962C8B-B14F-4D97-AF65-F5344CB8AC3E}">
        <p14:creationId xmlns:p14="http://schemas.microsoft.com/office/powerpoint/2010/main" val="3873982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475A30-DD1A-AF86-D300-3006186E68D0}"/>
              </a:ext>
            </a:extLst>
          </p:cNvPr>
          <p:cNvSpPr txBox="1"/>
          <p:nvPr/>
        </p:nvSpPr>
        <p:spPr>
          <a:xfrm>
            <a:off x="582804" y="131796"/>
            <a:ext cx="1085594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Brandon J. McCusker: Power Grid &amp; </a:t>
            </a:r>
            <a:r>
              <a:rPr lang="en-US" sz="2400" b="0" i="0" dirty="0">
                <a:effectLst/>
                <a:latin typeface="Times New Roman" panose="02020603050405020304" pitchFamily="18" charset="0"/>
                <a:cs typeface="Times New Roman" panose="02020603050405020304" pitchFamily="18" charset="0"/>
              </a:rPr>
              <a:t>Co-Authorship in NetSci N</a:t>
            </a:r>
            <a:r>
              <a:rPr lang="en-US" sz="2400" b="0" i="0" u="none" strike="noStrike" baseline="0" dirty="0">
                <a:latin typeface="Times New Roman" panose="02020603050405020304" pitchFamily="18" charset="0"/>
                <a:cs typeface="Times New Roman" panose="02020603050405020304" pitchFamily="18" charset="0"/>
              </a:rPr>
              <a:t>etworks </a:t>
            </a:r>
            <a:endParaRPr lang="en-US" sz="2400" dirty="0">
              <a:latin typeface="Times New Roman" panose="02020603050405020304" pitchFamily="18" charset="0"/>
              <a:cs typeface="Times New Roman" panose="02020603050405020304" pitchFamily="18" charset="0"/>
            </a:endParaRPr>
          </a:p>
        </p:txBody>
      </p:sp>
      <p:pic>
        <p:nvPicPr>
          <p:cNvPr id="3" name="Picture 2" descr="A screen shot of a computer&#10;&#10;Description automatically generated">
            <a:extLst>
              <a:ext uri="{FF2B5EF4-FFF2-40B4-BE49-F238E27FC236}">
                <a16:creationId xmlns:a16="http://schemas.microsoft.com/office/drawing/2014/main" id="{C1A08FBB-AB9C-F643-FB4E-27916443F13C}"/>
              </a:ext>
            </a:extLst>
          </p:cNvPr>
          <p:cNvPicPr>
            <a:picLocks noChangeAspect="1"/>
          </p:cNvPicPr>
          <p:nvPr/>
        </p:nvPicPr>
        <p:blipFill rotWithShape="1">
          <a:blip r:embed="rId2">
            <a:extLst>
              <a:ext uri="{28A0092B-C50C-407E-A947-70E740481C1C}">
                <a14:useLocalDpi xmlns:a14="http://schemas.microsoft.com/office/drawing/2010/main" val="0"/>
              </a:ext>
            </a:extLst>
          </a:blip>
          <a:srcRect l="27835" t="16811" r="32303" b="3464"/>
          <a:stretch/>
        </p:blipFill>
        <p:spPr>
          <a:xfrm>
            <a:off x="672817" y="822334"/>
            <a:ext cx="5115474" cy="5541763"/>
          </a:xfrm>
          <a:prstGeom prst="rect">
            <a:avLst/>
          </a:prstGeom>
        </p:spPr>
      </p:pic>
      <p:pic>
        <p:nvPicPr>
          <p:cNvPr id="6" name="Picture 5" descr="A screenshot of a computer">
            <a:extLst>
              <a:ext uri="{FF2B5EF4-FFF2-40B4-BE49-F238E27FC236}">
                <a16:creationId xmlns:a16="http://schemas.microsoft.com/office/drawing/2014/main" id="{6CAEB870-750B-E251-BC5B-6D905FE0BD42}"/>
              </a:ext>
            </a:extLst>
          </p:cNvPr>
          <p:cNvPicPr>
            <a:picLocks noChangeAspect="1"/>
          </p:cNvPicPr>
          <p:nvPr/>
        </p:nvPicPr>
        <p:blipFill rotWithShape="1">
          <a:blip r:embed="rId3">
            <a:extLst>
              <a:ext uri="{28A0092B-C50C-407E-A947-70E740481C1C}">
                <a14:useLocalDpi xmlns:a14="http://schemas.microsoft.com/office/drawing/2010/main" val="0"/>
              </a:ext>
            </a:extLst>
          </a:blip>
          <a:srcRect l="29383" t="14037" r="32099" b="4595"/>
          <a:stretch/>
        </p:blipFill>
        <p:spPr>
          <a:xfrm>
            <a:off x="6562961" y="933062"/>
            <a:ext cx="4875787" cy="5579027"/>
          </a:xfrm>
          <a:prstGeom prst="rect">
            <a:avLst/>
          </a:prstGeom>
        </p:spPr>
      </p:pic>
    </p:spTree>
    <p:extLst>
      <p:ext uri="{BB962C8B-B14F-4D97-AF65-F5344CB8AC3E}">
        <p14:creationId xmlns:p14="http://schemas.microsoft.com/office/powerpoint/2010/main" val="1765721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475A30-DD1A-AF86-D300-3006186E68D0}"/>
              </a:ext>
            </a:extLst>
          </p:cNvPr>
          <p:cNvSpPr txBox="1"/>
          <p:nvPr/>
        </p:nvSpPr>
        <p:spPr>
          <a:xfrm>
            <a:off x="582804" y="131796"/>
            <a:ext cx="10855944"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Fatih</a:t>
            </a:r>
            <a:r>
              <a:rPr lang="en-US" sz="2400" dirty="0">
                <a:latin typeface="Times New Roman" panose="02020603050405020304" pitchFamily="18" charset="0"/>
                <a:cs typeface="Times New Roman" panose="02020603050405020304" pitchFamily="18" charset="0"/>
              </a:rPr>
              <a:t> Orhan: Power Grid and Protein N</a:t>
            </a:r>
            <a:r>
              <a:rPr lang="en-US" sz="2400" b="0" i="0" u="none" strike="noStrike" baseline="0" dirty="0">
                <a:latin typeface="Times New Roman" panose="02020603050405020304" pitchFamily="18" charset="0"/>
                <a:cs typeface="Times New Roman" panose="02020603050405020304" pitchFamily="18" charset="0"/>
              </a:rPr>
              <a:t>etworks </a:t>
            </a:r>
            <a:endParaRPr lang="en-US" sz="2400" dirty="0">
              <a:latin typeface="Times New Roman" panose="02020603050405020304" pitchFamily="18" charset="0"/>
              <a:cs typeface="Times New Roman" panose="02020603050405020304" pitchFamily="18" charset="0"/>
            </a:endParaRPr>
          </a:p>
        </p:txBody>
      </p:sp>
      <p:pic>
        <p:nvPicPr>
          <p:cNvPr id="7" name="Picture 6" descr="A screenshot of a computer screen&#10;&#10;Description automatically generated">
            <a:extLst>
              <a:ext uri="{FF2B5EF4-FFF2-40B4-BE49-F238E27FC236}">
                <a16:creationId xmlns:a16="http://schemas.microsoft.com/office/drawing/2014/main" id="{E022F75B-AB71-9CAB-2F9A-F8DC484020DE}"/>
              </a:ext>
            </a:extLst>
          </p:cNvPr>
          <p:cNvPicPr>
            <a:picLocks noChangeAspect="1"/>
          </p:cNvPicPr>
          <p:nvPr/>
        </p:nvPicPr>
        <p:blipFill rotWithShape="1">
          <a:blip r:embed="rId2">
            <a:extLst>
              <a:ext uri="{28A0092B-C50C-407E-A947-70E740481C1C}">
                <a14:useLocalDpi xmlns:a14="http://schemas.microsoft.com/office/drawing/2010/main" val="0"/>
              </a:ext>
            </a:extLst>
          </a:blip>
          <a:srcRect t="6695" r="29665" b="13461"/>
          <a:stretch/>
        </p:blipFill>
        <p:spPr>
          <a:xfrm>
            <a:off x="158164" y="593461"/>
            <a:ext cx="5852612" cy="4450703"/>
          </a:xfrm>
          <a:prstGeom prst="rect">
            <a:avLst/>
          </a:prstGeom>
        </p:spPr>
      </p:pic>
      <p:pic>
        <p:nvPicPr>
          <p:cNvPr id="8" name="Picture 7" descr="A screenshot of a computer screen&#10;&#10;Description automatically generated">
            <a:extLst>
              <a:ext uri="{FF2B5EF4-FFF2-40B4-BE49-F238E27FC236}">
                <a16:creationId xmlns:a16="http://schemas.microsoft.com/office/drawing/2014/main" id="{C7A4D123-2D1E-AB36-551B-89647C36FED4}"/>
              </a:ext>
            </a:extLst>
          </p:cNvPr>
          <p:cNvPicPr>
            <a:picLocks noChangeAspect="1"/>
          </p:cNvPicPr>
          <p:nvPr/>
        </p:nvPicPr>
        <p:blipFill rotWithShape="1">
          <a:blip r:embed="rId3">
            <a:extLst>
              <a:ext uri="{28A0092B-C50C-407E-A947-70E740481C1C}">
                <a14:useLocalDpi xmlns:a14="http://schemas.microsoft.com/office/drawing/2010/main" val="0"/>
              </a:ext>
            </a:extLst>
          </a:blip>
          <a:srcRect t="7409" r="19066"/>
          <a:stretch/>
        </p:blipFill>
        <p:spPr>
          <a:xfrm>
            <a:off x="6096000" y="694691"/>
            <a:ext cx="6095999" cy="4422710"/>
          </a:xfrm>
          <a:prstGeom prst="rect">
            <a:avLst/>
          </a:prstGeom>
        </p:spPr>
      </p:pic>
      <p:sp>
        <p:nvSpPr>
          <p:cNvPr id="9" name="TextBox 8">
            <a:extLst>
              <a:ext uri="{FF2B5EF4-FFF2-40B4-BE49-F238E27FC236}">
                <a16:creationId xmlns:a16="http://schemas.microsoft.com/office/drawing/2014/main" id="{E27D7698-DD78-005F-A060-BC468BA5E19B}"/>
              </a:ext>
            </a:extLst>
          </p:cNvPr>
          <p:cNvSpPr txBox="1"/>
          <p:nvPr/>
        </p:nvSpPr>
        <p:spPr>
          <a:xfrm>
            <a:off x="0" y="5195305"/>
            <a:ext cx="5775649" cy="1846659"/>
          </a:xfrm>
          <a:prstGeom prst="rect">
            <a:avLst/>
          </a:prstGeom>
          <a:noFill/>
        </p:spPr>
        <p:txBody>
          <a:bodyPr wrap="square" rtlCol="0">
            <a:spAutoFit/>
          </a:bodyPr>
          <a:lstStyle/>
          <a:p>
            <a:r>
              <a:rPr lang="en-US" sz="1600" b="1" i="0" dirty="0">
                <a:effectLst/>
                <a:latin typeface="Times New Roman" panose="02020603050405020304" pitchFamily="18" charset="0"/>
                <a:cs typeface="Times New Roman" panose="02020603050405020304" pitchFamily="18" charset="0"/>
              </a:rPr>
              <a:t>Power Grid: </a:t>
            </a:r>
            <a:r>
              <a:rPr lang="en-US" sz="1600" b="0" i="0" dirty="0">
                <a:effectLst/>
                <a:latin typeface="Times New Roman" panose="02020603050405020304" pitchFamily="18" charset="0"/>
                <a:cs typeface="Times New Roman" panose="02020603050405020304" pitchFamily="18" charset="0"/>
              </a:rPr>
              <a:t>This network has 4941 nodes and 6593 edges. In the network each of the nodes represents powerplant, transformer, or a consumer. There is an edge between one node to the other if and only if nodes are connected with physical cables. This network was collected by Watts et al. in 1998. The network is undirected and unweighted. </a:t>
            </a:r>
            <a:br>
              <a:rPr lang="en-US" dirty="0"/>
            </a:br>
            <a:endParaRPr lang="en-US" dirty="0"/>
          </a:p>
        </p:txBody>
      </p:sp>
      <p:sp>
        <p:nvSpPr>
          <p:cNvPr id="10" name="TextBox 9">
            <a:extLst>
              <a:ext uri="{FF2B5EF4-FFF2-40B4-BE49-F238E27FC236}">
                <a16:creationId xmlns:a16="http://schemas.microsoft.com/office/drawing/2014/main" id="{D2176756-7C76-F9A5-B093-8ED7F7F8148A}"/>
              </a:ext>
            </a:extLst>
          </p:cNvPr>
          <p:cNvSpPr txBox="1"/>
          <p:nvPr/>
        </p:nvSpPr>
        <p:spPr>
          <a:xfrm>
            <a:off x="5775649" y="5117401"/>
            <a:ext cx="6492858" cy="1569660"/>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Protein:</a:t>
            </a:r>
            <a:r>
              <a:rPr lang="en-US" sz="1600" dirty="0">
                <a:latin typeface="Times New Roman" panose="02020603050405020304" pitchFamily="18" charset="0"/>
                <a:cs typeface="Times New Roman" panose="02020603050405020304" pitchFamily="18" charset="0"/>
              </a:rPr>
              <a:t> This network is to model the protein-protein interactions in yeast. Each node in the network represents a protein and each edge represents the interactions (i.e., there’s an edge between a pair of nodes if the proteins that the nodes represent have interactions in the yeast). The network has 2018 nodes and 2930 edges. It is undirected and unweighted. This network has been used for various research areas and was first published in Science.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7283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4B43E7-CB9B-C8C7-A4D2-8FA5FD80DEDD}"/>
              </a:ext>
            </a:extLst>
          </p:cNvPr>
          <p:cNvPicPr>
            <a:picLocks noChangeAspect="1"/>
          </p:cNvPicPr>
          <p:nvPr/>
        </p:nvPicPr>
        <p:blipFill rotWithShape="1">
          <a:blip r:embed="rId2"/>
          <a:srcRect l="29975" t="22842" r="20833" b="16123"/>
          <a:stretch/>
        </p:blipFill>
        <p:spPr>
          <a:xfrm>
            <a:off x="1623527" y="593460"/>
            <a:ext cx="9339943" cy="6056917"/>
          </a:xfrm>
          <a:prstGeom prst="rect">
            <a:avLst/>
          </a:prstGeom>
        </p:spPr>
      </p:pic>
      <p:sp>
        <p:nvSpPr>
          <p:cNvPr id="5" name="TextBox 4">
            <a:extLst>
              <a:ext uri="{FF2B5EF4-FFF2-40B4-BE49-F238E27FC236}">
                <a16:creationId xmlns:a16="http://schemas.microsoft.com/office/drawing/2014/main" id="{1224D19D-11EA-0062-B8F4-B67FA01830FB}"/>
              </a:ext>
            </a:extLst>
          </p:cNvPr>
          <p:cNvSpPr txBox="1"/>
          <p:nvPr/>
        </p:nvSpPr>
        <p:spPr>
          <a:xfrm>
            <a:off x="582804" y="131796"/>
            <a:ext cx="10855944"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Fatih</a:t>
            </a:r>
            <a:r>
              <a:rPr lang="en-US" sz="2400" dirty="0">
                <a:latin typeface="Times New Roman" panose="02020603050405020304" pitchFamily="18" charset="0"/>
                <a:cs typeface="Times New Roman" panose="02020603050405020304" pitchFamily="18" charset="0"/>
              </a:rPr>
              <a:t> Orhan: Power Grid and Protein N</a:t>
            </a:r>
            <a:r>
              <a:rPr lang="en-US" sz="2400" b="0" i="0" u="none" strike="noStrike" baseline="0" dirty="0">
                <a:latin typeface="Times New Roman" panose="02020603050405020304" pitchFamily="18" charset="0"/>
                <a:cs typeface="Times New Roman" panose="02020603050405020304" pitchFamily="18" charset="0"/>
              </a:rPr>
              <a:t>etworks </a:t>
            </a:r>
            <a:endParaRPr lang="en-US" sz="2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9CF11D9-F6D6-3FC4-4767-DDD858BCC076}"/>
              </a:ext>
            </a:extLst>
          </p:cNvPr>
          <p:cNvSpPr txBox="1"/>
          <p:nvPr/>
        </p:nvSpPr>
        <p:spPr>
          <a:xfrm>
            <a:off x="485192" y="1660849"/>
            <a:ext cx="2039789" cy="369332"/>
          </a:xfrm>
          <a:prstGeom prst="rect">
            <a:avLst/>
          </a:prstGeom>
          <a:noFill/>
        </p:spPr>
        <p:txBody>
          <a:bodyPr wrap="none" rtlCol="0">
            <a:spAutoFit/>
          </a:bodyPr>
          <a:lstStyle/>
          <a:p>
            <a:r>
              <a:rPr lang="en-US" dirty="0"/>
              <a:t>Power Grid original </a:t>
            </a:r>
          </a:p>
        </p:txBody>
      </p:sp>
    </p:spTree>
    <p:extLst>
      <p:ext uri="{BB962C8B-B14F-4D97-AF65-F5344CB8AC3E}">
        <p14:creationId xmlns:p14="http://schemas.microsoft.com/office/powerpoint/2010/main" val="1237575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ADCC4901-4920-529A-F314-BF1043A12335}"/>
              </a:ext>
            </a:extLst>
          </p:cNvPr>
          <p:cNvPicPr>
            <a:picLocks noChangeAspect="1"/>
          </p:cNvPicPr>
          <p:nvPr/>
        </p:nvPicPr>
        <p:blipFill rotWithShape="1">
          <a:blip r:embed="rId2">
            <a:extLst>
              <a:ext uri="{28A0092B-C50C-407E-A947-70E740481C1C}">
                <a14:useLocalDpi xmlns:a14="http://schemas.microsoft.com/office/drawing/2010/main" val="0"/>
              </a:ext>
            </a:extLst>
          </a:blip>
          <a:srcRect l="29208" t="28228" r="20536" b="6073"/>
          <a:stretch/>
        </p:blipFill>
        <p:spPr>
          <a:xfrm>
            <a:off x="2090057" y="593461"/>
            <a:ext cx="8976049" cy="6356137"/>
          </a:xfrm>
          <a:prstGeom prst="rect">
            <a:avLst/>
          </a:prstGeom>
        </p:spPr>
      </p:pic>
      <p:sp>
        <p:nvSpPr>
          <p:cNvPr id="4" name="TextBox 3">
            <a:extLst>
              <a:ext uri="{FF2B5EF4-FFF2-40B4-BE49-F238E27FC236}">
                <a16:creationId xmlns:a16="http://schemas.microsoft.com/office/drawing/2014/main" id="{DECD1FCE-975C-1561-1ACA-81884A0C1F6A}"/>
              </a:ext>
            </a:extLst>
          </p:cNvPr>
          <p:cNvSpPr txBox="1"/>
          <p:nvPr/>
        </p:nvSpPr>
        <p:spPr>
          <a:xfrm>
            <a:off x="582804" y="131796"/>
            <a:ext cx="10855944"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Fatih</a:t>
            </a:r>
            <a:r>
              <a:rPr lang="en-US" sz="2400" dirty="0">
                <a:latin typeface="Times New Roman" panose="02020603050405020304" pitchFamily="18" charset="0"/>
                <a:cs typeface="Times New Roman" panose="02020603050405020304" pitchFamily="18" charset="0"/>
              </a:rPr>
              <a:t> Orhan: Power Grid and Protein N</a:t>
            </a:r>
            <a:r>
              <a:rPr lang="en-US" sz="2400" b="0" i="0" u="none" strike="noStrike" baseline="0" dirty="0">
                <a:latin typeface="Times New Roman" panose="02020603050405020304" pitchFamily="18" charset="0"/>
                <a:cs typeface="Times New Roman" panose="02020603050405020304" pitchFamily="18" charset="0"/>
              </a:rPr>
              <a:t>etworks </a:t>
            </a: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1F73E1B-3881-5946-5BF4-07AF95263559}"/>
              </a:ext>
            </a:extLst>
          </p:cNvPr>
          <p:cNvSpPr txBox="1"/>
          <p:nvPr/>
        </p:nvSpPr>
        <p:spPr>
          <a:xfrm>
            <a:off x="485192" y="1660849"/>
            <a:ext cx="1574918" cy="369332"/>
          </a:xfrm>
          <a:prstGeom prst="rect">
            <a:avLst/>
          </a:prstGeom>
          <a:noFill/>
        </p:spPr>
        <p:txBody>
          <a:bodyPr wrap="none" rtlCol="0">
            <a:spAutoFit/>
          </a:bodyPr>
          <a:lstStyle/>
          <a:p>
            <a:r>
              <a:rPr lang="en-US" dirty="0"/>
              <a:t>Power Grid ER </a:t>
            </a:r>
          </a:p>
        </p:txBody>
      </p:sp>
    </p:spTree>
    <p:extLst>
      <p:ext uri="{BB962C8B-B14F-4D97-AF65-F5344CB8AC3E}">
        <p14:creationId xmlns:p14="http://schemas.microsoft.com/office/powerpoint/2010/main" val="2602217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C33705-E6F3-BAA7-F9FE-B4DEDEEB8DAB}"/>
              </a:ext>
            </a:extLst>
          </p:cNvPr>
          <p:cNvPicPr>
            <a:picLocks noChangeAspect="1"/>
          </p:cNvPicPr>
          <p:nvPr/>
        </p:nvPicPr>
        <p:blipFill>
          <a:blip r:embed="rId2"/>
          <a:stretch>
            <a:fillRect/>
          </a:stretch>
        </p:blipFill>
        <p:spPr>
          <a:xfrm>
            <a:off x="8540307" y="1030601"/>
            <a:ext cx="3492183" cy="3158660"/>
          </a:xfrm>
          <a:prstGeom prst="rect">
            <a:avLst/>
          </a:prstGeom>
        </p:spPr>
      </p:pic>
      <p:pic>
        <p:nvPicPr>
          <p:cNvPr id="7" name="Picture 6">
            <a:extLst>
              <a:ext uri="{FF2B5EF4-FFF2-40B4-BE49-F238E27FC236}">
                <a16:creationId xmlns:a16="http://schemas.microsoft.com/office/drawing/2014/main" id="{0646F000-249D-635A-FBF6-A87254F14CA4}"/>
              </a:ext>
            </a:extLst>
          </p:cNvPr>
          <p:cNvPicPr>
            <a:picLocks noChangeAspect="1"/>
          </p:cNvPicPr>
          <p:nvPr/>
        </p:nvPicPr>
        <p:blipFill>
          <a:blip r:embed="rId3"/>
          <a:stretch>
            <a:fillRect/>
          </a:stretch>
        </p:blipFill>
        <p:spPr>
          <a:xfrm>
            <a:off x="8606118" y="5088066"/>
            <a:ext cx="3585882" cy="1138518"/>
          </a:xfrm>
          <a:prstGeom prst="rect">
            <a:avLst/>
          </a:prstGeom>
        </p:spPr>
      </p:pic>
      <p:sp>
        <p:nvSpPr>
          <p:cNvPr id="9" name="TextBox 8">
            <a:extLst>
              <a:ext uri="{FF2B5EF4-FFF2-40B4-BE49-F238E27FC236}">
                <a16:creationId xmlns:a16="http://schemas.microsoft.com/office/drawing/2014/main" id="{071D3FBC-E075-E546-C2E7-DF0E11B748C2}"/>
              </a:ext>
            </a:extLst>
          </p:cNvPr>
          <p:cNvSpPr txBox="1"/>
          <p:nvPr/>
        </p:nvSpPr>
        <p:spPr>
          <a:xfrm>
            <a:off x="4929177" y="4575819"/>
            <a:ext cx="3012008" cy="923330"/>
          </a:xfrm>
          <a:prstGeom prst="rect">
            <a:avLst/>
          </a:prstGeom>
          <a:noFill/>
        </p:spPr>
        <p:txBody>
          <a:bodyPr wrap="square">
            <a:spAutoFit/>
          </a:bodyPr>
          <a:lstStyle/>
          <a:p>
            <a:r>
              <a:rPr lang="en-US" sz="1800" b="0" i="0" u="none" strike="noStrike" baseline="0" dirty="0">
                <a:latin typeface="TimesNewRomanPSMT"/>
              </a:rPr>
              <a:t>Visualization of ER network. Five nodes with the largest degrees are bigger</a:t>
            </a:r>
            <a:endParaRPr lang="en-US" dirty="0"/>
          </a:p>
        </p:txBody>
      </p:sp>
      <p:pic>
        <p:nvPicPr>
          <p:cNvPr id="11" name="Picture 10">
            <a:extLst>
              <a:ext uri="{FF2B5EF4-FFF2-40B4-BE49-F238E27FC236}">
                <a16:creationId xmlns:a16="http://schemas.microsoft.com/office/drawing/2014/main" id="{754AC9B8-7D1A-1B23-D395-7D64F48C58AA}"/>
              </a:ext>
            </a:extLst>
          </p:cNvPr>
          <p:cNvPicPr>
            <a:picLocks noChangeAspect="1"/>
          </p:cNvPicPr>
          <p:nvPr/>
        </p:nvPicPr>
        <p:blipFill>
          <a:blip r:embed="rId4"/>
          <a:stretch>
            <a:fillRect/>
          </a:stretch>
        </p:blipFill>
        <p:spPr>
          <a:xfrm>
            <a:off x="4193117" y="1030601"/>
            <a:ext cx="4247891" cy="3408358"/>
          </a:xfrm>
          <a:prstGeom prst="rect">
            <a:avLst/>
          </a:prstGeom>
        </p:spPr>
      </p:pic>
      <p:pic>
        <p:nvPicPr>
          <p:cNvPr id="13" name="Picture 12">
            <a:extLst>
              <a:ext uri="{FF2B5EF4-FFF2-40B4-BE49-F238E27FC236}">
                <a16:creationId xmlns:a16="http://schemas.microsoft.com/office/drawing/2014/main" id="{D527F18D-66DA-B0BD-D39E-F379CB6798F2}"/>
              </a:ext>
            </a:extLst>
          </p:cNvPr>
          <p:cNvPicPr>
            <a:picLocks noChangeAspect="1"/>
          </p:cNvPicPr>
          <p:nvPr/>
        </p:nvPicPr>
        <p:blipFill rotWithShape="1">
          <a:blip r:embed="rId5"/>
          <a:srcRect l="4286"/>
          <a:stretch/>
        </p:blipFill>
        <p:spPr>
          <a:xfrm>
            <a:off x="0" y="756879"/>
            <a:ext cx="4264244" cy="3866745"/>
          </a:xfrm>
          <a:prstGeom prst="rect">
            <a:avLst/>
          </a:prstGeom>
        </p:spPr>
      </p:pic>
      <p:pic>
        <p:nvPicPr>
          <p:cNvPr id="15" name="Picture 14">
            <a:extLst>
              <a:ext uri="{FF2B5EF4-FFF2-40B4-BE49-F238E27FC236}">
                <a16:creationId xmlns:a16="http://schemas.microsoft.com/office/drawing/2014/main" id="{115F092B-4E5B-00D8-191A-13F981EB9DF9}"/>
              </a:ext>
            </a:extLst>
          </p:cNvPr>
          <p:cNvPicPr>
            <a:picLocks noChangeAspect="1"/>
          </p:cNvPicPr>
          <p:nvPr/>
        </p:nvPicPr>
        <p:blipFill>
          <a:blip r:embed="rId6"/>
          <a:stretch>
            <a:fillRect/>
          </a:stretch>
        </p:blipFill>
        <p:spPr>
          <a:xfrm>
            <a:off x="18003" y="4897345"/>
            <a:ext cx="4246241" cy="1519961"/>
          </a:xfrm>
          <a:prstGeom prst="rect">
            <a:avLst/>
          </a:prstGeom>
        </p:spPr>
      </p:pic>
      <p:sp>
        <p:nvSpPr>
          <p:cNvPr id="17" name="TextBox 16">
            <a:extLst>
              <a:ext uri="{FF2B5EF4-FFF2-40B4-BE49-F238E27FC236}">
                <a16:creationId xmlns:a16="http://schemas.microsoft.com/office/drawing/2014/main" id="{913FF1C4-0951-FEBC-2983-B00371682D17}"/>
              </a:ext>
            </a:extLst>
          </p:cNvPr>
          <p:cNvSpPr txBox="1"/>
          <p:nvPr/>
        </p:nvSpPr>
        <p:spPr>
          <a:xfrm>
            <a:off x="222738" y="4391153"/>
            <a:ext cx="4168392" cy="369332"/>
          </a:xfrm>
          <a:prstGeom prst="rect">
            <a:avLst/>
          </a:prstGeom>
          <a:noFill/>
        </p:spPr>
        <p:txBody>
          <a:bodyPr wrap="square">
            <a:spAutoFit/>
          </a:bodyPr>
          <a:lstStyle/>
          <a:p>
            <a:r>
              <a:rPr lang="en-US" sz="1800" b="0" i="0" u="none" strike="noStrike" baseline="0" dirty="0">
                <a:latin typeface="TimesNewRomanPSMT"/>
              </a:rPr>
              <a:t>Primary School real network visualization</a:t>
            </a:r>
            <a:endParaRPr lang="en-US" dirty="0"/>
          </a:p>
        </p:txBody>
      </p:sp>
      <p:sp>
        <p:nvSpPr>
          <p:cNvPr id="18" name="TextBox 17">
            <a:extLst>
              <a:ext uri="{FF2B5EF4-FFF2-40B4-BE49-F238E27FC236}">
                <a16:creationId xmlns:a16="http://schemas.microsoft.com/office/drawing/2014/main" id="{E4DC4C51-3E29-5171-8C3F-4D44E8CA0DB0}"/>
              </a:ext>
            </a:extLst>
          </p:cNvPr>
          <p:cNvSpPr txBox="1"/>
          <p:nvPr/>
        </p:nvSpPr>
        <p:spPr>
          <a:xfrm>
            <a:off x="9108160" y="4467864"/>
            <a:ext cx="2581797" cy="369332"/>
          </a:xfrm>
          <a:prstGeom prst="rect">
            <a:avLst/>
          </a:prstGeom>
          <a:noFill/>
        </p:spPr>
        <p:txBody>
          <a:bodyPr wrap="none" rtlCol="0">
            <a:spAutoFit/>
          </a:bodyPr>
          <a:lstStyle/>
          <a:p>
            <a:r>
              <a:rPr lang="en-US" sz="1800" b="0" i="0" u="none" strike="noStrike" baseline="0" dirty="0">
                <a:latin typeface="TimesNewRomanPSMT"/>
              </a:rPr>
              <a:t>Visualization BA network</a:t>
            </a:r>
            <a:endParaRPr lang="en-US" dirty="0"/>
          </a:p>
        </p:txBody>
      </p:sp>
      <p:sp>
        <p:nvSpPr>
          <p:cNvPr id="19" name="TextBox 18">
            <a:extLst>
              <a:ext uri="{FF2B5EF4-FFF2-40B4-BE49-F238E27FC236}">
                <a16:creationId xmlns:a16="http://schemas.microsoft.com/office/drawing/2014/main" id="{2B475A30-DD1A-AF86-D300-3006186E68D0}"/>
              </a:ext>
            </a:extLst>
          </p:cNvPr>
          <p:cNvSpPr txBox="1"/>
          <p:nvPr/>
        </p:nvSpPr>
        <p:spPr>
          <a:xfrm>
            <a:off x="582804" y="131796"/>
            <a:ext cx="1085594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Alexander Orr: </a:t>
            </a:r>
            <a:r>
              <a:rPr lang="en-US" sz="2400" b="0" i="0" u="none" strike="noStrike" baseline="0" dirty="0">
                <a:latin typeface="Times New Roman" panose="02020603050405020304" pitchFamily="18" charset="0"/>
                <a:cs typeface="Times New Roman" panose="02020603050405020304" pitchFamily="18" charset="0"/>
              </a:rPr>
              <a:t>Proximity Networks that </a:t>
            </a:r>
            <a:r>
              <a:rPr lang="en-US" sz="2400" dirty="0">
                <a:latin typeface="Times New Roman" panose="02020603050405020304" pitchFamily="18" charset="0"/>
                <a:cs typeface="Times New Roman" panose="02020603050405020304" pitchFamily="18" charset="0"/>
              </a:rPr>
              <a:t>D</a:t>
            </a:r>
            <a:r>
              <a:rPr lang="en-US" sz="2400" b="0" i="0" u="none" strike="noStrike" baseline="0" dirty="0">
                <a:latin typeface="Times New Roman" panose="02020603050405020304" pitchFamily="18" charset="0"/>
                <a:cs typeface="Times New Roman" panose="02020603050405020304" pitchFamily="18" charset="0"/>
              </a:rPr>
              <a:t>epict Contacts among People</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3076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475A30-DD1A-AF86-D300-3006186E68D0}"/>
              </a:ext>
            </a:extLst>
          </p:cNvPr>
          <p:cNvSpPr txBox="1"/>
          <p:nvPr/>
        </p:nvSpPr>
        <p:spPr>
          <a:xfrm>
            <a:off x="582804" y="131796"/>
            <a:ext cx="1085594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Peyton Daley: Power Grid &amp; Fruit Fly Medulla Neural N</a:t>
            </a:r>
            <a:r>
              <a:rPr lang="en-US" sz="2400" b="0" i="0" u="none" strike="noStrike" baseline="0" dirty="0">
                <a:latin typeface="Times New Roman" panose="02020603050405020304" pitchFamily="18" charset="0"/>
                <a:cs typeface="Times New Roman" panose="02020603050405020304" pitchFamily="18" charset="0"/>
              </a:rPr>
              <a:t>etworks </a:t>
            </a:r>
            <a:endParaRPr lang="en-US" sz="2400" dirty="0">
              <a:latin typeface="Times New Roman" panose="02020603050405020304" pitchFamily="18" charset="0"/>
              <a:cs typeface="Times New Roman" panose="02020603050405020304" pitchFamily="18" charset="0"/>
            </a:endParaRPr>
          </a:p>
        </p:txBody>
      </p:sp>
      <p:pic>
        <p:nvPicPr>
          <p:cNvPr id="4" name="Picture 3" descr="A screenshot of a computer&#10;&#10;Description automatically generated">
            <a:extLst>
              <a:ext uri="{FF2B5EF4-FFF2-40B4-BE49-F238E27FC236}">
                <a16:creationId xmlns:a16="http://schemas.microsoft.com/office/drawing/2014/main" id="{38012C35-BBC4-3E0B-6944-CCF4464DCA1B}"/>
              </a:ext>
            </a:extLst>
          </p:cNvPr>
          <p:cNvPicPr>
            <a:picLocks noChangeAspect="1"/>
          </p:cNvPicPr>
          <p:nvPr/>
        </p:nvPicPr>
        <p:blipFill rotWithShape="1">
          <a:blip r:embed="rId2">
            <a:extLst>
              <a:ext uri="{28A0092B-C50C-407E-A947-70E740481C1C}">
                <a14:useLocalDpi xmlns:a14="http://schemas.microsoft.com/office/drawing/2010/main" val="0"/>
              </a:ext>
            </a:extLst>
          </a:blip>
          <a:srcRect l="27728" t="23014" r="31899" b="3066"/>
          <a:stretch/>
        </p:blipFill>
        <p:spPr>
          <a:xfrm>
            <a:off x="568004" y="593461"/>
            <a:ext cx="5259155" cy="5215812"/>
          </a:xfrm>
          <a:prstGeom prst="rect">
            <a:avLst/>
          </a:prstGeom>
        </p:spPr>
      </p:pic>
      <p:pic>
        <p:nvPicPr>
          <p:cNvPr id="5" name="Picture 4" descr="A screenshot of a computer screen&#10;&#10;Description automatically generated">
            <a:extLst>
              <a:ext uri="{FF2B5EF4-FFF2-40B4-BE49-F238E27FC236}">
                <a16:creationId xmlns:a16="http://schemas.microsoft.com/office/drawing/2014/main" id="{077841D7-E23C-99AF-5720-0C5A862B84BE}"/>
              </a:ext>
            </a:extLst>
          </p:cNvPr>
          <p:cNvPicPr>
            <a:picLocks noChangeAspect="1"/>
          </p:cNvPicPr>
          <p:nvPr/>
        </p:nvPicPr>
        <p:blipFill rotWithShape="1">
          <a:blip r:embed="rId3">
            <a:extLst>
              <a:ext uri="{28A0092B-C50C-407E-A947-70E740481C1C}">
                <a14:useLocalDpi xmlns:a14="http://schemas.microsoft.com/office/drawing/2010/main" val="0"/>
              </a:ext>
            </a:extLst>
          </a:blip>
          <a:srcRect l="29155" t="26029" r="32017" b="1799"/>
          <a:stretch/>
        </p:blipFill>
        <p:spPr>
          <a:xfrm>
            <a:off x="6554755" y="718457"/>
            <a:ext cx="5069241" cy="5103845"/>
          </a:xfrm>
          <a:prstGeom prst="rect">
            <a:avLst/>
          </a:prstGeom>
        </p:spPr>
      </p:pic>
      <p:sp>
        <p:nvSpPr>
          <p:cNvPr id="10" name="TextBox 9">
            <a:extLst>
              <a:ext uri="{FF2B5EF4-FFF2-40B4-BE49-F238E27FC236}">
                <a16:creationId xmlns:a16="http://schemas.microsoft.com/office/drawing/2014/main" id="{52C4CA1E-356F-12B8-1BBD-516CCC00A561}"/>
              </a:ext>
            </a:extLst>
          </p:cNvPr>
          <p:cNvSpPr txBox="1"/>
          <p:nvPr/>
        </p:nvSpPr>
        <p:spPr>
          <a:xfrm>
            <a:off x="0" y="5972151"/>
            <a:ext cx="12192000" cy="584775"/>
          </a:xfrm>
          <a:prstGeom prst="rect">
            <a:avLst/>
          </a:prstGeom>
          <a:noFill/>
        </p:spPr>
        <p:txBody>
          <a:bodyPr wrap="square" rtlCol="0">
            <a:spAutoFit/>
          </a:bodyPr>
          <a:lstStyle/>
          <a:p>
            <a:r>
              <a:rPr lang="en-US" sz="1600" b="0" i="0" dirty="0">
                <a:effectLst/>
                <a:latin typeface="Times New Roman" panose="02020603050405020304" pitchFamily="18" charset="0"/>
                <a:cs typeface="Times New Roman" panose="02020603050405020304" pitchFamily="18" charset="0"/>
              </a:rPr>
              <a:t>Disease-Gene association network with 7813 nodes, and 21,357 edges. 519 of the nodes represent diseases and the others represent genes. Edges between the nodes are directed and unweighted and they represent associations from a disease to a gene. </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5452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475A30-DD1A-AF86-D300-3006186E68D0}"/>
              </a:ext>
            </a:extLst>
          </p:cNvPr>
          <p:cNvSpPr txBox="1"/>
          <p:nvPr/>
        </p:nvSpPr>
        <p:spPr>
          <a:xfrm>
            <a:off x="0" y="131796"/>
            <a:ext cx="1219200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Sherpa </a:t>
            </a:r>
            <a:r>
              <a:rPr lang="en-US" sz="2400" dirty="0" err="1">
                <a:latin typeface="Times New Roman" panose="02020603050405020304" pitchFamily="18" charset="0"/>
                <a:cs typeface="Times New Roman" panose="02020603050405020304" pitchFamily="18" charset="0"/>
              </a:rPr>
              <a:t>Tashi</a:t>
            </a:r>
            <a:r>
              <a:rPr lang="en-US" sz="2400" dirty="0">
                <a:latin typeface="Times New Roman" panose="02020603050405020304" pitchFamily="18" charset="0"/>
                <a:cs typeface="Times New Roman" panose="02020603050405020304" pitchFamily="18" charset="0"/>
              </a:rPr>
              <a:t>: Twitter Interaction US Congress &amp; Comp Geometry Collab N</a:t>
            </a:r>
            <a:r>
              <a:rPr lang="en-US" sz="2400" b="0" i="0" u="none" strike="noStrike" baseline="0" dirty="0">
                <a:latin typeface="Times New Roman" panose="02020603050405020304" pitchFamily="18" charset="0"/>
                <a:cs typeface="Times New Roman" panose="02020603050405020304" pitchFamily="18" charset="0"/>
              </a:rPr>
              <a:t>etworks </a:t>
            </a:r>
            <a:endParaRPr lang="en-US" sz="2400" dirty="0">
              <a:latin typeface="Times New Roman" panose="02020603050405020304" pitchFamily="18" charset="0"/>
              <a:cs typeface="Times New Roman" panose="02020603050405020304" pitchFamily="18" charset="0"/>
            </a:endParaRPr>
          </a:p>
        </p:txBody>
      </p:sp>
      <p:pic>
        <p:nvPicPr>
          <p:cNvPr id="9" name="Picture 8" descr="A screen shot of a computer screen&#10;&#10;Description automatically generated">
            <a:extLst>
              <a:ext uri="{FF2B5EF4-FFF2-40B4-BE49-F238E27FC236}">
                <a16:creationId xmlns:a16="http://schemas.microsoft.com/office/drawing/2014/main" id="{133E65D9-A9C4-ADCF-DB94-989D449553EB}"/>
              </a:ext>
            </a:extLst>
          </p:cNvPr>
          <p:cNvPicPr>
            <a:picLocks noChangeAspect="1"/>
          </p:cNvPicPr>
          <p:nvPr/>
        </p:nvPicPr>
        <p:blipFill rotWithShape="1">
          <a:blip r:embed="rId2">
            <a:extLst>
              <a:ext uri="{28A0092B-C50C-407E-A947-70E740481C1C}">
                <a14:useLocalDpi xmlns:a14="http://schemas.microsoft.com/office/drawing/2010/main" val="0"/>
              </a:ext>
            </a:extLst>
          </a:blip>
          <a:srcRect l="27677" t="14293" r="28152" b="7516"/>
          <a:stretch/>
        </p:blipFill>
        <p:spPr>
          <a:xfrm>
            <a:off x="6997959" y="601825"/>
            <a:ext cx="4730619" cy="4536005"/>
          </a:xfrm>
          <a:prstGeom prst="rect">
            <a:avLst/>
          </a:prstGeom>
        </p:spPr>
      </p:pic>
      <p:pic>
        <p:nvPicPr>
          <p:cNvPr id="11" name="Picture 10" descr="A purple circle with black dots">
            <a:extLst>
              <a:ext uri="{FF2B5EF4-FFF2-40B4-BE49-F238E27FC236}">
                <a16:creationId xmlns:a16="http://schemas.microsoft.com/office/drawing/2014/main" id="{983298E0-2130-A8CB-7D86-C5132BCB558E}"/>
              </a:ext>
            </a:extLst>
          </p:cNvPr>
          <p:cNvPicPr>
            <a:picLocks noChangeAspect="1"/>
          </p:cNvPicPr>
          <p:nvPr/>
        </p:nvPicPr>
        <p:blipFill rotWithShape="1">
          <a:blip r:embed="rId3">
            <a:extLst>
              <a:ext uri="{28A0092B-C50C-407E-A947-70E740481C1C}">
                <a14:useLocalDpi xmlns:a14="http://schemas.microsoft.com/office/drawing/2010/main" val="0"/>
              </a:ext>
            </a:extLst>
          </a:blip>
          <a:srcRect l="22960" t="18658" r="29369"/>
          <a:stretch/>
        </p:blipFill>
        <p:spPr>
          <a:xfrm>
            <a:off x="746447" y="801320"/>
            <a:ext cx="4609323" cy="4260070"/>
          </a:xfrm>
          <a:prstGeom prst="rect">
            <a:avLst/>
          </a:prstGeom>
        </p:spPr>
      </p:pic>
      <p:sp>
        <p:nvSpPr>
          <p:cNvPr id="12" name="TextBox 11">
            <a:extLst>
              <a:ext uri="{FF2B5EF4-FFF2-40B4-BE49-F238E27FC236}">
                <a16:creationId xmlns:a16="http://schemas.microsoft.com/office/drawing/2014/main" id="{8BC1E9C4-D95F-00BE-5BE1-41DED8647C82}"/>
              </a:ext>
            </a:extLst>
          </p:cNvPr>
          <p:cNvSpPr txBox="1"/>
          <p:nvPr/>
        </p:nvSpPr>
        <p:spPr>
          <a:xfrm>
            <a:off x="504497" y="5339255"/>
            <a:ext cx="4851273" cy="923330"/>
          </a:xfrm>
          <a:prstGeom prst="rect">
            <a:avLst/>
          </a:prstGeom>
          <a:noFill/>
        </p:spPr>
        <p:txBody>
          <a:bodyPr wrap="square" rtlCol="0">
            <a:spAutoFit/>
          </a:bodyPr>
          <a:lstStyle/>
          <a:p>
            <a:r>
              <a:rPr lang="en-US" dirty="0"/>
              <a:t>475 members of the 117th US Congress’ Twitter’s </a:t>
            </a:r>
          </a:p>
          <a:p>
            <a:r>
              <a:rPr lang="en-US" dirty="0"/>
              <a:t>interactions (from January 3</a:t>
            </a:r>
            <a:r>
              <a:rPr lang="en-US" baseline="30000" dirty="0"/>
              <a:t>rd</a:t>
            </a:r>
            <a:r>
              <a:rPr lang="en-US" dirty="0"/>
              <a:t>, 2021, to January 3</a:t>
            </a:r>
            <a:r>
              <a:rPr lang="en-US" baseline="30000" dirty="0"/>
              <a:t>rd</a:t>
            </a:r>
            <a:r>
              <a:rPr lang="en-US" dirty="0"/>
              <a:t>, 2023.)</a:t>
            </a:r>
          </a:p>
        </p:txBody>
      </p:sp>
      <p:sp>
        <p:nvSpPr>
          <p:cNvPr id="13" name="TextBox 12">
            <a:extLst>
              <a:ext uri="{FF2B5EF4-FFF2-40B4-BE49-F238E27FC236}">
                <a16:creationId xmlns:a16="http://schemas.microsoft.com/office/drawing/2014/main" id="{5EAE055A-267C-EBE0-D0BD-412ED51AB95F}"/>
              </a:ext>
            </a:extLst>
          </p:cNvPr>
          <p:cNvSpPr txBox="1"/>
          <p:nvPr/>
        </p:nvSpPr>
        <p:spPr>
          <a:xfrm>
            <a:off x="6096000" y="5332845"/>
            <a:ext cx="6135590" cy="923330"/>
          </a:xfrm>
          <a:prstGeom prst="rect">
            <a:avLst/>
          </a:prstGeom>
          <a:noFill/>
        </p:spPr>
        <p:txBody>
          <a:bodyPr wrap="none" rtlCol="0">
            <a:spAutoFit/>
          </a:bodyPr>
          <a:lstStyle/>
          <a:p>
            <a:r>
              <a:rPr lang="en-US" dirty="0"/>
              <a:t>The network represents 7343 (number of nodes) authors, with</a:t>
            </a:r>
          </a:p>
          <a:p>
            <a:r>
              <a:rPr lang="en-US" dirty="0"/>
              <a:t>the undirected edges (11898) representing a link between </a:t>
            </a:r>
          </a:p>
          <a:p>
            <a:r>
              <a:rPr lang="en-US" dirty="0"/>
              <a:t>any two authors who wrote a joint book, article, etc. together</a:t>
            </a:r>
          </a:p>
        </p:txBody>
      </p:sp>
    </p:spTree>
    <p:extLst>
      <p:ext uri="{BB962C8B-B14F-4D97-AF65-F5344CB8AC3E}">
        <p14:creationId xmlns:p14="http://schemas.microsoft.com/office/powerpoint/2010/main" val="1677234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475A30-DD1A-AF86-D300-3006186E68D0}"/>
              </a:ext>
            </a:extLst>
          </p:cNvPr>
          <p:cNvSpPr txBox="1"/>
          <p:nvPr/>
        </p:nvSpPr>
        <p:spPr>
          <a:xfrm>
            <a:off x="582804" y="131796"/>
            <a:ext cx="1085594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Thomas Bowen: Facebook &amp; MIT Cell-Phone N</a:t>
            </a:r>
            <a:r>
              <a:rPr lang="en-US" sz="2400" b="0" i="0" u="none" strike="noStrike" baseline="0" dirty="0">
                <a:latin typeface="Times New Roman" panose="02020603050405020304" pitchFamily="18" charset="0"/>
                <a:cs typeface="Times New Roman" panose="02020603050405020304" pitchFamily="18" charset="0"/>
              </a:rPr>
              <a:t>etworks </a:t>
            </a:r>
            <a:endParaRPr lang="en-US" sz="2400" dirty="0">
              <a:latin typeface="Times New Roman" panose="02020603050405020304" pitchFamily="18" charset="0"/>
              <a:cs typeface="Times New Roman" panose="02020603050405020304" pitchFamily="18" charset="0"/>
            </a:endParaRPr>
          </a:p>
        </p:txBody>
      </p:sp>
      <p:pic>
        <p:nvPicPr>
          <p:cNvPr id="5" name="Picture 4" descr="A screen shot of a computer&#10;&#10;Description automatically generated">
            <a:extLst>
              <a:ext uri="{FF2B5EF4-FFF2-40B4-BE49-F238E27FC236}">
                <a16:creationId xmlns:a16="http://schemas.microsoft.com/office/drawing/2014/main" id="{07ABC643-5238-EC4C-7644-A4FF6492E193}"/>
              </a:ext>
            </a:extLst>
          </p:cNvPr>
          <p:cNvPicPr>
            <a:picLocks noChangeAspect="1"/>
          </p:cNvPicPr>
          <p:nvPr/>
        </p:nvPicPr>
        <p:blipFill rotWithShape="1">
          <a:blip r:embed="rId2">
            <a:extLst>
              <a:ext uri="{28A0092B-C50C-407E-A947-70E740481C1C}">
                <a14:useLocalDpi xmlns:a14="http://schemas.microsoft.com/office/drawing/2010/main" val="0"/>
              </a:ext>
            </a:extLst>
          </a:blip>
          <a:srcRect l="26821" t="20272" r="28701" b="3459"/>
          <a:stretch/>
        </p:blipFill>
        <p:spPr>
          <a:xfrm>
            <a:off x="-53053" y="635876"/>
            <a:ext cx="5100282" cy="4737342"/>
          </a:xfrm>
          <a:prstGeom prst="rect">
            <a:avLst/>
          </a:prstGeom>
        </p:spPr>
      </p:pic>
      <p:pic>
        <p:nvPicPr>
          <p:cNvPr id="6" name="Picture 5" descr="A computer screen shot of a computer screen&#10;&#10;Description automatically generated">
            <a:extLst>
              <a:ext uri="{FF2B5EF4-FFF2-40B4-BE49-F238E27FC236}">
                <a16:creationId xmlns:a16="http://schemas.microsoft.com/office/drawing/2014/main" id="{ED57A311-3EFD-1037-6764-32A4406C575C}"/>
              </a:ext>
            </a:extLst>
          </p:cNvPr>
          <p:cNvPicPr>
            <a:picLocks noChangeAspect="1"/>
          </p:cNvPicPr>
          <p:nvPr/>
        </p:nvPicPr>
        <p:blipFill rotWithShape="1">
          <a:blip r:embed="rId3">
            <a:extLst>
              <a:ext uri="{28A0092B-C50C-407E-A947-70E740481C1C}">
                <a14:useLocalDpi xmlns:a14="http://schemas.microsoft.com/office/drawing/2010/main" val="0"/>
              </a:ext>
            </a:extLst>
          </a:blip>
          <a:srcRect l="27941" t="9908" r="30331" b="4232"/>
          <a:stretch/>
        </p:blipFill>
        <p:spPr>
          <a:xfrm>
            <a:off x="6974324" y="1831868"/>
            <a:ext cx="4464424" cy="4975768"/>
          </a:xfrm>
          <a:prstGeom prst="rect">
            <a:avLst/>
          </a:prstGeom>
        </p:spPr>
      </p:pic>
      <p:sp>
        <p:nvSpPr>
          <p:cNvPr id="7" name="TextBox 6">
            <a:extLst>
              <a:ext uri="{FF2B5EF4-FFF2-40B4-BE49-F238E27FC236}">
                <a16:creationId xmlns:a16="http://schemas.microsoft.com/office/drawing/2014/main" id="{991B947E-16F0-5D20-392D-17ECDF5DA75F}"/>
              </a:ext>
            </a:extLst>
          </p:cNvPr>
          <p:cNvSpPr txBox="1"/>
          <p:nvPr/>
        </p:nvSpPr>
        <p:spPr>
          <a:xfrm>
            <a:off x="2" y="5557394"/>
            <a:ext cx="6201102" cy="1323439"/>
          </a:xfrm>
          <a:prstGeom prst="rect">
            <a:avLst/>
          </a:prstGeom>
          <a:noFill/>
        </p:spPr>
        <p:txBody>
          <a:bodyPr wrap="square" rtlCol="0">
            <a:spAutoFit/>
          </a:bodyPr>
          <a:lstStyle/>
          <a:p>
            <a:r>
              <a:rPr lang="en-US" sz="1600" b="1" i="0" dirty="0">
                <a:effectLst/>
                <a:latin typeface="Times New Roman" panose="02020603050405020304" pitchFamily="18" charset="0"/>
                <a:cs typeface="Times New Roman" panose="02020603050405020304" pitchFamily="18" charset="0"/>
              </a:rPr>
              <a:t>The graph of the fb-pages-of-tv-show network</a:t>
            </a:r>
            <a:r>
              <a:rPr lang="en-US" sz="1600" b="0" i="0" dirty="0">
                <a:effectLst/>
                <a:latin typeface="Times New Roman" panose="02020603050405020304" pitchFamily="18" charset="0"/>
                <a:cs typeface="Times New Roman" panose="02020603050405020304" pitchFamily="18" charset="0"/>
              </a:rPr>
              <a:t>. Each node color represents an fb page of a tv show, the edges represent the pages being mutually liked. An observation: the more mutually liked tv shows are the more centered they are, while the less liked shows are along the outskirts of the graph. The colors can be linked back to the name of the show. </a:t>
            </a:r>
            <a:endParaRPr lang="en-US" sz="1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7C86EAF-64A6-2DEA-EC4E-D4569B8FE122}"/>
              </a:ext>
            </a:extLst>
          </p:cNvPr>
          <p:cNvSpPr txBox="1"/>
          <p:nvPr/>
        </p:nvSpPr>
        <p:spPr>
          <a:xfrm>
            <a:off x="5217676" y="635876"/>
            <a:ext cx="6974323" cy="1323439"/>
          </a:xfrm>
          <a:prstGeom prst="rect">
            <a:avLst/>
          </a:prstGeom>
          <a:noFill/>
        </p:spPr>
        <p:txBody>
          <a:bodyPr wrap="square" rtlCol="0">
            <a:spAutoFit/>
          </a:bodyPr>
          <a:lstStyle/>
          <a:p>
            <a:r>
              <a:rPr lang="en-US" sz="1600" b="0" i="0" dirty="0">
                <a:effectLst/>
                <a:latin typeface="Times New Roman" panose="02020603050405020304" pitchFamily="18" charset="0"/>
                <a:cs typeface="Times New Roman" panose="02020603050405020304" pitchFamily="18" charset="0"/>
              </a:rPr>
              <a:t>The MIT Cell-Phone nodes colors represent a phone that was used. Many of the phone calls involved un-</a:t>
            </a:r>
            <a:r>
              <a:rPr lang="en-US" sz="1600" b="0" i="0" dirty="0" err="1">
                <a:effectLst/>
                <a:latin typeface="Times New Roman" panose="02020603050405020304" pitchFamily="18" charset="0"/>
                <a:cs typeface="Times New Roman" panose="02020603050405020304" pitchFamily="18" charset="0"/>
              </a:rPr>
              <a:t>recoreded</a:t>
            </a:r>
            <a:r>
              <a:rPr lang="en-US" sz="1600" b="0" i="0" dirty="0">
                <a:effectLst/>
                <a:latin typeface="Times New Roman" panose="02020603050405020304" pitchFamily="18" charset="0"/>
                <a:cs typeface="Times New Roman" panose="02020603050405020304" pitchFamily="18" charset="0"/>
              </a:rPr>
              <a:t> people, that can hav</a:t>
            </a:r>
            <a:r>
              <a:rPr lang="en-US" sz="1600" dirty="0">
                <a:latin typeface="Times New Roman" panose="02020603050405020304" pitchFamily="18" charset="0"/>
                <a:cs typeface="Times New Roman" panose="02020603050405020304" pitchFamily="18" charset="0"/>
              </a:rPr>
              <a:t>e degree 1 resulting in o</a:t>
            </a:r>
            <a:r>
              <a:rPr lang="en-US" sz="1600" b="0" i="0" dirty="0">
                <a:effectLst/>
                <a:latin typeface="Times New Roman" panose="02020603050405020304" pitchFamily="18" charset="0"/>
                <a:cs typeface="Times New Roman" panose="02020603050405020304" pitchFamily="18" charset="0"/>
              </a:rPr>
              <a:t>f a ”fan” pattern Similar pattern arise  for the Facebook nodes, where the nodes in the center are more connected with others than the ones on the outskirts.</a:t>
            </a:r>
            <a:br>
              <a:rPr lang="en-US" sz="1600" dirty="0">
                <a:latin typeface="Times New Roman" panose="02020603050405020304" pitchFamily="18" charset="0"/>
                <a:cs typeface="Times New Roman" panose="02020603050405020304" pitchFamily="18" charset="0"/>
              </a:rPr>
            </a:b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6464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475A30-DD1A-AF86-D300-3006186E68D0}"/>
              </a:ext>
            </a:extLst>
          </p:cNvPr>
          <p:cNvSpPr txBox="1"/>
          <p:nvPr/>
        </p:nvSpPr>
        <p:spPr>
          <a:xfrm>
            <a:off x="582804" y="131796"/>
            <a:ext cx="1085594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Tian: Protein &amp; Metabolic N</a:t>
            </a:r>
            <a:r>
              <a:rPr lang="en-US" sz="2400" b="0" i="0" u="none" strike="noStrike" baseline="0" dirty="0">
                <a:latin typeface="Times New Roman" panose="02020603050405020304" pitchFamily="18" charset="0"/>
                <a:cs typeface="Times New Roman" panose="02020603050405020304" pitchFamily="18" charset="0"/>
              </a:rPr>
              <a:t>etworks </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91B947E-16F0-5D20-392D-17ECDF5DA75F}"/>
              </a:ext>
            </a:extLst>
          </p:cNvPr>
          <p:cNvSpPr txBox="1"/>
          <p:nvPr/>
        </p:nvSpPr>
        <p:spPr>
          <a:xfrm>
            <a:off x="0" y="5290446"/>
            <a:ext cx="6201102" cy="1569660"/>
          </a:xfrm>
          <a:prstGeom prst="rect">
            <a:avLst/>
          </a:prstGeom>
          <a:noFill/>
        </p:spPr>
        <p:txBody>
          <a:bodyPr wrap="square" rtlCol="0">
            <a:spAutoFit/>
          </a:bodyPr>
          <a:lstStyle/>
          <a:p>
            <a:r>
              <a:rPr lang="en-US" sz="1600" b="1" i="0" dirty="0">
                <a:effectLst/>
                <a:latin typeface="Times New Roman" panose="02020603050405020304" pitchFamily="18" charset="0"/>
                <a:cs typeface="Times New Roman" panose="02020603050405020304" pitchFamily="18" charset="0"/>
              </a:rPr>
              <a:t>The Protein Network: </a:t>
            </a:r>
            <a:r>
              <a:rPr lang="en-US" sz="1600" i="0" dirty="0">
                <a:effectLst/>
                <a:latin typeface="Times New Roman" panose="02020603050405020304" pitchFamily="18" charset="0"/>
                <a:cs typeface="Times New Roman" panose="02020603050405020304" pitchFamily="18" charset="0"/>
              </a:rPr>
              <a:t>The color represent which connected component the node belong, and the size of the node represent the number of degree a node has, larger node means larger number of degree. My choice shows that the protein can be classify by the connected component. It can clear see that some protein have zero interaction with other. Also, diﬀerent type of pertain have zero intention with other type of protein.</a:t>
            </a:r>
            <a:endParaRPr lang="en-US" sz="1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7C86EAF-64A6-2DEA-EC4E-D4569B8FE122}"/>
              </a:ext>
            </a:extLst>
          </p:cNvPr>
          <p:cNvSpPr txBox="1"/>
          <p:nvPr/>
        </p:nvSpPr>
        <p:spPr>
          <a:xfrm>
            <a:off x="5217676" y="635876"/>
            <a:ext cx="6974323" cy="1569660"/>
          </a:xfrm>
          <a:prstGeom prst="rect">
            <a:avLst/>
          </a:prstGeom>
          <a:noFill/>
        </p:spPr>
        <p:txBody>
          <a:bodyPr wrap="square" rtlCol="0">
            <a:spAutoFit/>
          </a:bodyPr>
          <a:lstStyle/>
          <a:p>
            <a:r>
              <a:rPr lang="en-US" sz="1600" b="1" i="0" dirty="0">
                <a:effectLst/>
                <a:latin typeface="Times New Roman" panose="02020603050405020304" pitchFamily="18" charset="0"/>
                <a:cs typeface="Times New Roman" panose="02020603050405020304" pitchFamily="18" charset="0"/>
              </a:rPr>
              <a:t>The Metabolic Network: </a:t>
            </a:r>
            <a:r>
              <a:rPr lang="en-US" sz="1600" b="0" i="0" dirty="0">
                <a:effectLst/>
                <a:latin typeface="Times New Roman" panose="02020603050405020304" pitchFamily="18" charset="0"/>
                <a:cs typeface="Times New Roman" panose="02020603050405020304" pitchFamily="18" charset="0"/>
              </a:rPr>
              <a:t>The color represent which connected component the node belong, and the size of the node represent the number of degree a node has, larger node means larger number of degree. My choice shows that the reaction can be classify by the connected component, and there are certain metabolite can cause more reaction than others. </a:t>
            </a:r>
            <a:br>
              <a:rPr lang="en-US" sz="1600" dirty="0">
                <a:latin typeface="Times New Roman" panose="02020603050405020304" pitchFamily="18" charset="0"/>
                <a:cs typeface="Times New Roman" panose="02020603050405020304" pitchFamily="18" charset="0"/>
              </a:rPr>
            </a:br>
            <a:endParaRPr lang="en-US" sz="1600" dirty="0">
              <a:latin typeface="Times New Roman" panose="02020603050405020304" pitchFamily="18" charset="0"/>
              <a:cs typeface="Times New Roman" panose="02020603050405020304" pitchFamily="18" charset="0"/>
            </a:endParaRPr>
          </a:p>
        </p:txBody>
      </p:sp>
      <p:pic>
        <p:nvPicPr>
          <p:cNvPr id="3" name="Picture 2" descr="A screenshot of a computer">
            <a:extLst>
              <a:ext uri="{FF2B5EF4-FFF2-40B4-BE49-F238E27FC236}">
                <a16:creationId xmlns:a16="http://schemas.microsoft.com/office/drawing/2014/main" id="{9DBA1180-39C5-DF45-DCA6-C2EDB3C914D9}"/>
              </a:ext>
            </a:extLst>
          </p:cNvPr>
          <p:cNvPicPr>
            <a:picLocks noChangeAspect="1"/>
          </p:cNvPicPr>
          <p:nvPr/>
        </p:nvPicPr>
        <p:blipFill rotWithShape="1">
          <a:blip r:embed="rId2">
            <a:extLst>
              <a:ext uri="{28A0092B-C50C-407E-A947-70E740481C1C}">
                <a14:useLocalDpi xmlns:a14="http://schemas.microsoft.com/office/drawing/2010/main" val="0"/>
              </a:ext>
            </a:extLst>
          </a:blip>
          <a:srcRect l="32541" t="27074" r="43186" b="34673"/>
          <a:stretch/>
        </p:blipFill>
        <p:spPr>
          <a:xfrm>
            <a:off x="391887" y="782724"/>
            <a:ext cx="4742822" cy="4484696"/>
          </a:xfrm>
          <a:prstGeom prst="rect">
            <a:avLst/>
          </a:prstGeom>
        </p:spPr>
      </p:pic>
      <p:pic>
        <p:nvPicPr>
          <p:cNvPr id="8" name="Picture 7" descr="A screenshot of a computer">
            <a:extLst>
              <a:ext uri="{FF2B5EF4-FFF2-40B4-BE49-F238E27FC236}">
                <a16:creationId xmlns:a16="http://schemas.microsoft.com/office/drawing/2014/main" id="{AE46DDF1-9C19-20DC-1884-E810132CAE24}"/>
              </a:ext>
            </a:extLst>
          </p:cNvPr>
          <p:cNvPicPr>
            <a:picLocks noChangeAspect="1"/>
          </p:cNvPicPr>
          <p:nvPr/>
        </p:nvPicPr>
        <p:blipFill rotWithShape="1">
          <a:blip r:embed="rId3">
            <a:extLst>
              <a:ext uri="{28A0092B-C50C-407E-A947-70E740481C1C}">
                <a14:useLocalDpi xmlns:a14="http://schemas.microsoft.com/office/drawing/2010/main" val="0"/>
              </a:ext>
            </a:extLst>
          </a:blip>
          <a:srcRect l="31715" t="33229" r="46268" b="28216"/>
          <a:stretch/>
        </p:blipFill>
        <p:spPr>
          <a:xfrm>
            <a:off x="7057294" y="1822705"/>
            <a:ext cx="4548512" cy="4778908"/>
          </a:xfrm>
          <a:prstGeom prst="rect">
            <a:avLst/>
          </a:prstGeom>
        </p:spPr>
      </p:pic>
    </p:spTree>
    <p:extLst>
      <p:ext uri="{BB962C8B-B14F-4D97-AF65-F5344CB8AC3E}">
        <p14:creationId xmlns:p14="http://schemas.microsoft.com/office/powerpoint/2010/main" val="4024547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475A30-DD1A-AF86-D300-3006186E68D0}"/>
              </a:ext>
            </a:extLst>
          </p:cNvPr>
          <p:cNvSpPr txBox="1"/>
          <p:nvPr/>
        </p:nvSpPr>
        <p:spPr>
          <a:xfrm>
            <a:off x="582804" y="131796"/>
            <a:ext cx="10855944" cy="584775"/>
          </a:xfrm>
          <a:prstGeom prst="rect">
            <a:avLst/>
          </a:prstGeom>
          <a:noFill/>
        </p:spPr>
        <p:txBody>
          <a:bodyPr wrap="square" rtlCol="0">
            <a:spAutoFit/>
          </a:bodyPr>
          <a:lstStyle/>
          <a:p>
            <a:pPr algn="ctr"/>
            <a:r>
              <a:rPr lang="en-US" sz="3200" b="0" i="0" u="none" strike="noStrike" baseline="0" dirty="0">
                <a:solidFill>
                  <a:srgbClr val="0000FF"/>
                </a:solidFill>
                <a:latin typeface="Times New Roman" panose="02020603050405020304" pitchFamily="18" charset="0"/>
                <a:cs typeface="Times New Roman" panose="02020603050405020304" pitchFamily="18" charset="0"/>
              </a:rPr>
              <a:t>Summary  </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ADEBB62-2EDF-5753-90F7-320878DB5009}"/>
              </a:ext>
            </a:extLst>
          </p:cNvPr>
          <p:cNvSpPr txBox="1"/>
          <p:nvPr/>
        </p:nvSpPr>
        <p:spPr>
          <a:xfrm>
            <a:off x="1108840" y="831107"/>
            <a:ext cx="10641725" cy="7571303"/>
          </a:xfrm>
          <a:prstGeom prst="rect">
            <a:avLst/>
          </a:prstGeom>
          <a:noFill/>
        </p:spPr>
        <p:txBody>
          <a:bodyPr wrap="square" rtlCol="0">
            <a:spAutoFit/>
          </a:bodyPr>
          <a:lstStyle/>
          <a:p>
            <a:pPr marL="285750" indent="-285750">
              <a:lnSpc>
                <a:spcPct val="125000"/>
              </a:lnSpc>
              <a:buFont typeface="Wingdings" panose="05000000000000000000" pitchFamily="2" charset="2"/>
              <a:buChar char="§"/>
            </a:pPr>
            <a:r>
              <a:rPr lang="en-US" sz="2400" dirty="0"/>
              <a:t>The variety of networks is great, they come from many applications, and are interesting</a:t>
            </a:r>
          </a:p>
          <a:p>
            <a:pPr marL="285750" indent="-285750">
              <a:lnSpc>
                <a:spcPct val="125000"/>
              </a:lnSpc>
              <a:buFont typeface="Wingdings" panose="05000000000000000000" pitchFamily="2" charset="2"/>
              <a:buChar char="§"/>
            </a:pPr>
            <a:r>
              <a:rPr lang="en-US" sz="2400" dirty="0"/>
              <a:t>Even more impressive are visualization, use of colors, shapes and placement was excellent in more than half of the assignment</a:t>
            </a:r>
          </a:p>
          <a:p>
            <a:pPr marL="285750" indent="-285750">
              <a:lnSpc>
                <a:spcPct val="125000"/>
              </a:lnSpc>
              <a:buFont typeface="Wingdings" panose="05000000000000000000" pitchFamily="2" charset="2"/>
              <a:buChar char="§"/>
            </a:pPr>
            <a:r>
              <a:rPr lang="en-US" sz="2400" dirty="0"/>
              <a:t>The collection of results was very good, and comparing the real network to theoretical ones show how the same number of nodes and edges may end up very different topologies</a:t>
            </a:r>
          </a:p>
          <a:p>
            <a:pPr marL="285750" indent="-285750">
              <a:lnSpc>
                <a:spcPct val="125000"/>
              </a:lnSpc>
              <a:buFont typeface="Wingdings" panose="05000000000000000000" pitchFamily="2" charset="2"/>
              <a:buChar char="§"/>
            </a:pPr>
            <a:r>
              <a:rPr lang="en-US" sz="2400" dirty="0"/>
              <a:t>The variety of approaches that you used to compute properties was also very good, from new tools, to writing pieces for specific analysis, from plots in Excel to plots of even more powerful tools, show creativity and ability to find the clever solutions.</a:t>
            </a:r>
          </a:p>
          <a:p>
            <a:pPr marL="285750" indent="-285750">
              <a:lnSpc>
                <a:spcPct val="125000"/>
              </a:lnSpc>
              <a:buFont typeface="Wingdings" panose="05000000000000000000" pitchFamily="2" charset="2"/>
              <a:buChar char="§"/>
            </a:pPr>
            <a:r>
              <a:rPr lang="en-US" sz="2400" dirty="0">
                <a:solidFill>
                  <a:srgbClr val="0000FF"/>
                </a:solidFill>
              </a:rPr>
              <a:t>Assignment are commented, will be send to you graded on Tuesday-Wednesday</a:t>
            </a:r>
            <a:endParaRPr lang="en-US" sz="2800" dirty="0">
              <a:solidFill>
                <a:srgbClr val="0000FF"/>
              </a:solidFill>
            </a:endParaRPr>
          </a:p>
          <a:p>
            <a:pPr marL="285750" indent="-285750">
              <a:buFont typeface="Wingdings" panose="05000000000000000000" pitchFamily="2" charset="2"/>
              <a:buChar char="§"/>
            </a:pPr>
            <a:endParaRPr lang="en-US" dirty="0"/>
          </a:p>
          <a:p>
            <a:endParaRPr lang="en-US" dirty="0"/>
          </a:p>
          <a:p>
            <a:endParaRPr lang="en-US" dirty="0"/>
          </a:p>
          <a:p>
            <a:endParaRPr lang="en-US" dirty="0"/>
          </a:p>
          <a:p>
            <a:endParaRPr lang="en-US" dirty="0"/>
          </a:p>
          <a:p>
            <a:endParaRPr lang="en-US" dirty="0"/>
          </a:p>
          <a:p>
            <a:r>
              <a:rPr lang="en-US" dirty="0"/>
              <a:t> </a:t>
            </a:r>
          </a:p>
        </p:txBody>
      </p:sp>
    </p:spTree>
    <p:extLst>
      <p:ext uri="{BB962C8B-B14F-4D97-AF65-F5344CB8AC3E}">
        <p14:creationId xmlns:p14="http://schemas.microsoft.com/office/powerpoint/2010/main" val="551263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475A30-DD1A-AF86-D300-3006186E68D0}"/>
              </a:ext>
            </a:extLst>
          </p:cNvPr>
          <p:cNvSpPr txBox="1"/>
          <p:nvPr/>
        </p:nvSpPr>
        <p:spPr>
          <a:xfrm>
            <a:off x="607971" y="169751"/>
            <a:ext cx="10855944" cy="461665"/>
          </a:xfrm>
          <a:prstGeom prst="rect">
            <a:avLst/>
          </a:prstGeom>
          <a:noFill/>
        </p:spPr>
        <p:txBody>
          <a:bodyPr wrap="square" rtlCol="0">
            <a:spAutoFit/>
          </a:bodyPr>
          <a:lstStyle/>
          <a:p>
            <a:pPr algn="ctr"/>
            <a:r>
              <a:rPr lang="en-US" sz="2400" b="0" i="0" dirty="0">
                <a:effectLst/>
                <a:latin typeface="Times New Roman" panose="02020603050405020304" pitchFamily="18" charset="0"/>
                <a:cs typeface="Times New Roman" panose="02020603050405020304" pitchFamily="18" charset="0"/>
              </a:rPr>
              <a:t>Colin Scherer</a:t>
            </a:r>
            <a:r>
              <a:rPr lang="en-US" sz="2400" dirty="0">
                <a:latin typeface="Times New Roman" panose="02020603050405020304" pitchFamily="18" charset="0"/>
                <a:cs typeface="Times New Roman" panose="02020603050405020304" pitchFamily="18" charset="0"/>
              </a:rPr>
              <a:t>: Bus Routes in Mumbai &amp; Trapped Voles N</a:t>
            </a:r>
            <a:r>
              <a:rPr lang="en-US" sz="2400" b="0" i="0" u="none" strike="noStrike" baseline="0" dirty="0">
                <a:latin typeface="Times New Roman" panose="02020603050405020304" pitchFamily="18" charset="0"/>
                <a:cs typeface="Times New Roman" panose="02020603050405020304" pitchFamily="18" charset="0"/>
              </a:rPr>
              <a:t>etworks</a:t>
            </a:r>
            <a:endParaRPr lang="en-US" sz="2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A2277464-880E-CAE5-E875-403EC60F995D}"/>
              </a:ext>
            </a:extLst>
          </p:cNvPr>
          <p:cNvPicPr>
            <a:picLocks noChangeAspect="1"/>
          </p:cNvPicPr>
          <p:nvPr/>
        </p:nvPicPr>
        <p:blipFill rotWithShape="1">
          <a:blip r:embed="rId2"/>
          <a:srcRect l="24704" t="18579" r="29768" b="15436"/>
          <a:stretch/>
        </p:blipFill>
        <p:spPr>
          <a:xfrm>
            <a:off x="2092271" y="699967"/>
            <a:ext cx="8043622" cy="6158033"/>
          </a:xfrm>
          <a:prstGeom prst="rect">
            <a:avLst/>
          </a:prstGeom>
        </p:spPr>
      </p:pic>
    </p:spTree>
    <p:extLst>
      <p:ext uri="{BB962C8B-B14F-4D97-AF65-F5344CB8AC3E}">
        <p14:creationId xmlns:p14="http://schemas.microsoft.com/office/powerpoint/2010/main" val="1894723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475A30-DD1A-AF86-D300-3006186E68D0}"/>
              </a:ext>
            </a:extLst>
          </p:cNvPr>
          <p:cNvSpPr txBox="1"/>
          <p:nvPr/>
        </p:nvSpPr>
        <p:spPr>
          <a:xfrm>
            <a:off x="607971" y="169751"/>
            <a:ext cx="10855944" cy="461665"/>
          </a:xfrm>
          <a:prstGeom prst="rect">
            <a:avLst/>
          </a:prstGeom>
          <a:noFill/>
        </p:spPr>
        <p:txBody>
          <a:bodyPr wrap="square" rtlCol="0">
            <a:spAutoFit/>
          </a:bodyPr>
          <a:lstStyle/>
          <a:p>
            <a:pPr algn="ctr"/>
            <a:r>
              <a:rPr lang="en-US" sz="2400" b="0" i="0" dirty="0">
                <a:effectLst/>
                <a:latin typeface="Times New Roman" panose="02020603050405020304" pitchFamily="18" charset="0"/>
                <a:cs typeface="Times New Roman" panose="02020603050405020304" pitchFamily="18" charset="0"/>
              </a:rPr>
              <a:t>Colin Scherer</a:t>
            </a:r>
            <a:r>
              <a:rPr lang="en-US" sz="2400" dirty="0">
                <a:latin typeface="Times New Roman" panose="02020603050405020304" pitchFamily="18" charset="0"/>
                <a:cs typeface="Times New Roman" panose="02020603050405020304" pitchFamily="18" charset="0"/>
              </a:rPr>
              <a:t>: Bus Routes in Mumbai &amp; Trapped Voles N</a:t>
            </a:r>
            <a:r>
              <a:rPr lang="en-US" sz="2400" b="0" i="0" u="none" strike="noStrike" baseline="0" dirty="0">
                <a:latin typeface="Times New Roman" panose="02020603050405020304" pitchFamily="18" charset="0"/>
                <a:cs typeface="Times New Roman" panose="02020603050405020304" pitchFamily="18" charset="0"/>
              </a:rPr>
              <a:t>etworks</a:t>
            </a:r>
            <a:r>
              <a:rPr lang="en-US" sz="2400" dirty="0">
                <a:latin typeface="Times New Roman" panose="02020603050405020304" pitchFamily="18" charset="0"/>
                <a:cs typeface="Times New Roman" panose="02020603050405020304" pitchFamily="18" charset="0"/>
              </a:rPr>
              <a:t> N</a:t>
            </a:r>
            <a:r>
              <a:rPr lang="en-US" sz="2400" b="0" i="0" u="none" strike="noStrike" baseline="0" dirty="0">
                <a:latin typeface="Times New Roman" panose="02020603050405020304" pitchFamily="18" charset="0"/>
                <a:cs typeface="Times New Roman" panose="02020603050405020304" pitchFamily="18" charset="0"/>
              </a:rPr>
              <a:t>etworks</a:t>
            </a:r>
            <a:endParaRPr lang="en-US" sz="2400" dirty="0">
              <a:latin typeface="Times New Roman" panose="02020603050405020304" pitchFamily="18" charset="0"/>
              <a:cs typeface="Times New Roman" panose="02020603050405020304" pitchFamily="18" charset="0"/>
            </a:endParaRPr>
          </a:p>
        </p:txBody>
      </p:sp>
      <p:pic>
        <p:nvPicPr>
          <p:cNvPr id="4" name="Picture 3" descr="A screenshot of a computer screen&#10;&#10;Description automatically generated">
            <a:extLst>
              <a:ext uri="{FF2B5EF4-FFF2-40B4-BE49-F238E27FC236}">
                <a16:creationId xmlns:a16="http://schemas.microsoft.com/office/drawing/2014/main" id="{E73CE202-BBCE-60ED-9E71-055E0967CB8A}"/>
              </a:ext>
            </a:extLst>
          </p:cNvPr>
          <p:cNvPicPr>
            <a:picLocks noChangeAspect="1"/>
          </p:cNvPicPr>
          <p:nvPr/>
        </p:nvPicPr>
        <p:blipFill rotWithShape="1">
          <a:blip r:embed="rId2"/>
          <a:srcRect l="23894" t="23737" r="29362" b="9106"/>
          <a:stretch/>
        </p:blipFill>
        <p:spPr>
          <a:xfrm>
            <a:off x="1681566" y="756756"/>
            <a:ext cx="8694982" cy="5775780"/>
          </a:xfrm>
          <a:prstGeom prst="rect">
            <a:avLst/>
          </a:prstGeom>
        </p:spPr>
      </p:pic>
    </p:spTree>
    <p:extLst>
      <p:ext uri="{BB962C8B-B14F-4D97-AF65-F5344CB8AC3E}">
        <p14:creationId xmlns:p14="http://schemas.microsoft.com/office/powerpoint/2010/main" val="3400395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475A30-DD1A-AF86-D300-3006186E68D0}"/>
              </a:ext>
            </a:extLst>
          </p:cNvPr>
          <p:cNvSpPr txBox="1"/>
          <p:nvPr/>
        </p:nvSpPr>
        <p:spPr>
          <a:xfrm>
            <a:off x="607971" y="169751"/>
            <a:ext cx="10855944" cy="461665"/>
          </a:xfrm>
          <a:prstGeom prst="rect">
            <a:avLst/>
          </a:prstGeom>
          <a:noFill/>
        </p:spPr>
        <p:txBody>
          <a:bodyPr wrap="square" rtlCol="0">
            <a:spAutoFit/>
          </a:bodyPr>
          <a:lstStyle/>
          <a:p>
            <a:pPr algn="ctr"/>
            <a:r>
              <a:rPr lang="en-US" sz="2400" b="0" i="0" dirty="0">
                <a:effectLst/>
                <a:latin typeface="Times New Roman" panose="02020603050405020304" pitchFamily="18" charset="0"/>
                <a:cs typeface="Times New Roman" panose="02020603050405020304" pitchFamily="18" charset="0"/>
              </a:rPr>
              <a:t>Colin Scherer</a:t>
            </a:r>
            <a:r>
              <a:rPr lang="en-US" sz="2400" dirty="0">
                <a:latin typeface="Times New Roman" panose="02020603050405020304" pitchFamily="18" charset="0"/>
                <a:cs typeface="Times New Roman" panose="02020603050405020304" pitchFamily="18" charset="0"/>
              </a:rPr>
              <a:t>: Bus Routes in Mumbai &amp; Trapped Voles N</a:t>
            </a:r>
            <a:r>
              <a:rPr lang="en-US" sz="2400" b="0" i="0" u="none" strike="noStrike" baseline="0" dirty="0">
                <a:latin typeface="Times New Roman" panose="02020603050405020304" pitchFamily="18" charset="0"/>
                <a:cs typeface="Times New Roman" panose="02020603050405020304" pitchFamily="18" charset="0"/>
              </a:rPr>
              <a:t>etworks</a:t>
            </a:r>
            <a:r>
              <a:rPr lang="en-US" sz="2400" dirty="0">
                <a:latin typeface="Times New Roman" panose="02020603050405020304" pitchFamily="18" charset="0"/>
                <a:cs typeface="Times New Roman" panose="02020603050405020304" pitchFamily="18" charset="0"/>
              </a:rPr>
              <a:t> N</a:t>
            </a:r>
            <a:r>
              <a:rPr lang="en-US" sz="2400" b="0" i="0" u="none" strike="noStrike" baseline="0" dirty="0">
                <a:latin typeface="Times New Roman" panose="02020603050405020304" pitchFamily="18" charset="0"/>
                <a:cs typeface="Times New Roman" panose="02020603050405020304" pitchFamily="18" charset="0"/>
              </a:rPr>
              <a:t>etworks</a:t>
            </a:r>
            <a:endParaRPr lang="en-US" sz="2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1EF0DE5-8F78-E1B7-E30B-C2C9266197A8}"/>
              </a:ext>
            </a:extLst>
          </p:cNvPr>
          <p:cNvPicPr>
            <a:picLocks noChangeAspect="1"/>
          </p:cNvPicPr>
          <p:nvPr/>
        </p:nvPicPr>
        <p:blipFill rotWithShape="1">
          <a:blip r:embed="rId2"/>
          <a:srcRect l="23082" t="20009" r="26020" b="14149"/>
          <a:stretch/>
        </p:blipFill>
        <p:spPr>
          <a:xfrm>
            <a:off x="1449091" y="709803"/>
            <a:ext cx="8880529" cy="6148197"/>
          </a:xfrm>
          <a:prstGeom prst="rect">
            <a:avLst/>
          </a:prstGeom>
        </p:spPr>
      </p:pic>
    </p:spTree>
    <p:extLst>
      <p:ext uri="{BB962C8B-B14F-4D97-AF65-F5344CB8AC3E}">
        <p14:creationId xmlns:p14="http://schemas.microsoft.com/office/powerpoint/2010/main" val="2226562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475A30-DD1A-AF86-D300-3006186E68D0}"/>
              </a:ext>
            </a:extLst>
          </p:cNvPr>
          <p:cNvSpPr txBox="1"/>
          <p:nvPr/>
        </p:nvSpPr>
        <p:spPr>
          <a:xfrm>
            <a:off x="607971" y="169751"/>
            <a:ext cx="10855944" cy="461665"/>
          </a:xfrm>
          <a:prstGeom prst="rect">
            <a:avLst/>
          </a:prstGeom>
          <a:noFill/>
        </p:spPr>
        <p:txBody>
          <a:bodyPr wrap="square" rtlCol="0">
            <a:spAutoFit/>
          </a:bodyPr>
          <a:lstStyle/>
          <a:p>
            <a:pPr algn="ctr"/>
            <a:r>
              <a:rPr lang="en-US" sz="2400" b="0" i="0" dirty="0">
                <a:effectLst/>
                <a:latin typeface="Times New Roman" panose="02020603050405020304" pitchFamily="18" charset="0"/>
                <a:cs typeface="Times New Roman" panose="02020603050405020304" pitchFamily="18" charset="0"/>
              </a:rPr>
              <a:t>Colin Scherer</a:t>
            </a:r>
            <a:r>
              <a:rPr lang="en-US" sz="2400" dirty="0">
                <a:latin typeface="Times New Roman" panose="02020603050405020304" pitchFamily="18" charset="0"/>
                <a:cs typeface="Times New Roman" panose="02020603050405020304" pitchFamily="18" charset="0"/>
              </a:rPr>
              <a:t>: Bus Routes in Mumbai &amp; Trapped Voles N</a:t>
            </a:r>
            <a:r>
              <a:rPr lang="en-US" sz="2400" b="0" i="0" u="none" strike="noStrike" baseline="0" dirty="0">
                <a:latin typeface="Times New Roman" panose="02020603050405020304" pitchFamily="18" charset="0"/>
                <a:cs typeface="Times New Roman" panose="02020603050405020304" pitchFamily="18" charset="0"/>
              </a:rPr>
              <a:t>etworks</a:t>
            </a:r>
            <a:r>
              <a:rPr lang="en-US" sz="2400" dirty="0">
                <a:latin typeface="Times New Roman" panose="02020603050405020304" pitchFamily="18" charset="0"/>
                <a:cs typeface="Times New Roman" panose="02020603050405020304" pitchFamily="18" charset="0"/>
              </a:rPr>
              <a:t> Mumbai N</a:t>
            </a:r>
            <a:r>
              <a:rPr lang="en-US" sz="2400" b="0" i="0" u="none" strike="noStrike" baseline="0" dirty="0">
                <a:latin typeface="Times New Roman" panose="02020603050405020304" pitchFamily="18" charset="0"/>
                <a:cs typeface="Times New Roman" panose="02020603050405020304" pitchFamily="18" charset="0"/>
              </a:rPr>
              <a:t>etworks</a:t>
            </a:r>
            <a:endParaRPr lang="en-US" sz="2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FE5B099-FE5B-5625-AE90-76043322C5A0}"/>
              </a:ext>
            </a:extLst>
          </p:cNvPr>
          <p:cNvPicPr>
            <a:picLocks noChangeAspect="1"/>
          </p:cNvPicPr>
          <p:nvPr/>
        </p:nvPicPr>
        <p:blipFill rotWithShape="1">
          <a:blip r:embed="rId2"/>
          <a:srcRect l="22655" t="11691" r="26246" b="8314"/>
          <a:stretch/>
        </p:blipFill>
        <p:spPr>
          <a:xfrm>
            <a:off x="209226" y="980128"/>
            <a:ext cx="5571642" cy="5266320"/>
          </a:xfrm>
          <a:prstGeom prst="rect">
            <a:avLst/>
          </a:prstGeom>
        </p:spPr>
      </p:pic>
      <p:pic>
        <p:nvPicPr>
          <p:cNvPr id="6" name="Picture 5">
            <a:extLst>
              <a:ext uri="{FF2B5EF4-FFF2-40B4-BE49-F238E27FC236}">
                <a16:creationId xmlns:a16="http://schemas.microsoft.com/office/drawing/2014/main" id="{56494A94-F39D-66B7-3DFB-4FEC5123A13B}"/>
              </a:ext>
            </a:extLst>
          </p:cNvPr>
          <p:cNvPicPr>
            <a:picLocks noChangeAspect="1"/>
          </p:cNvPicPr>
          <p:nvPr/>
        </p:nvPicPr>
        <p:blipFill rotWithShape="1">
          <a:blip r:embed="rId3"/>
          <a:srcRect l="27737" t="10711" r="30477" b="25097"/>
          <a:stretch/>
        </p:blipFill>
        <p:spPr>
          <a:xfrm>
            <a:off x="5652655" y="980128"/>
            <a:ext cx="6012872" cy="5266319"/>
          </a:xfrm>
          <a:prstGeom prst="rect">
            <a:avLst/>
          </a:prstGeom>
        </p:spPr>
      </p:pic>
    </p:spTree>
    <p:extLst>
      <p:ext uri="{BB962C8B-B14F-4D97-AF65-F5344CB8AC3E}">
        <p14:creationId xmlns:p14="http://schemas.microsoft.com/office/powerpoint/2010/main" val="3573841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475A30-DD1A-AF86-D300-3006186E68D0}"/>
              </a:ext>
            </a:extLst>
          </p:cNvPr>
          <p:cNvSpPr txBox="1"/>
          <p:nvPr/>
        </p:nvSpPr>
        <p:spPr>
          <a:xfrm>
            <a:off x="582804" y="131796"/>
            <a:ext cx="1085594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Erik </a:t>
            </a:r>
            <a:r>
              <a:rPr lang="en-US" sz="2400" dirty="0" err="1">
                <a:latin typeface="Times New Roman" panose="02020603050405020304" pitchFamily="18" charset="0"/>
                <a:cs typeface="Times New Roman" panose="02020603050405020304" pitchFamily="18" charset="0"/>
              </a:rPr>
              <a:t>Swanke</a:t>
            </a:r>
            <a:r>
              <a:rPr lang="en-US" sz="2400" dirty="0">
                <a:latin typeface="Times New Roman" panose="02020603050405020304" pitchFamily="18" charset="0"/>
                <a:cs typeface="Times New Roman" panose="02020603050405020304" pitchFamily="18" charset="0"/>
              </a:rPr>
              <a:t>: GR and QC Collaboration &amp; Email EU Core N</a:t>
            </a:r>
            <a:r>
              <a:rPr lang="en-US" sz="2400" b="0" i="0" u="none" strike="noStrike" baseline="0" dirty="0">
                <a:latin typeface="Times New Roman" panose="02020603050405020304" pitchFamily="18" charset="0"/>
                <a:cs typeface="Times New Roman" panose="02020603050405020304" pitchFamily="18" charset="0"/>
              </a:rPr>
              <a:t>etworks</a:t>
            </a:r>
            <a:endParaRPr lang="en-US" sz="2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78A8421-04E0-9ACC-3343-FAF450A2E208}"/>
              </a:ext>
            </a:extLst>
          </p:cNvPr>
          <p:cNvPicPr>
            <a:picLocks noChangeAspect="1"/>
          </p:cNvPicPr>
          <p:nvPr/>
        </p:nvPicPr>
        <p:blipFill rotWithShape="1">
          <a:blip r:embed="rId2"/>
          <a:srcRect l="31013" t="24502" r="27524" b="54211"/>
          <a:stretch/>
        </p:blipFill>
        <p:spPr>
          <a:xfrm>
            <a:off x="1796271" y="945396"/>
            <a:ext cx="9101779" cy="2758699"/>
          </a:xfrm>
          <a:prstGeom prst="rect">
            <a:avLst/>
          </a:prstGeom>
        </p:spPr>
      </p:pic>
      <p:pic>
        <p:nvPicPr>
          <p:cNvPr id="2" name="Picture 1">
            <a:extLst>
              <a:ext uri="{FF2B5EF4-FFF2-40B4-BE49-F238E27FC236}">
                <a16:creationId xmlns:a16="http://schemas.microsoft.com/office/drawing/2014/main" id="{EBF3B854-3310-1408-B5CC-265E463B6AAC}"/>
              </a:ext>
            </a:extLst>
          </p:cNvPr>
          <p:cNvPicPr>
            <a:picLocks noChangeAspect="1"/>
          </p:cNvPicPr>
          <p:nvPr/>
        </p:nvPicPr>
        <p:blipFill rotWithShape="1">
          <a:blip r:embed="rId2"/>
          <a:srcRect l="31311" t="58111" r="27906" b="21050"/>
          <a:stretch/>
        </p:blipFill>
        <p:spPr>
          <a:xfrm>
            <a:off x="1859795" y="4073240"/>
            <a:ext cx="8919276" cy="2690669"/>
          </a:xfrm>
          <a:prstGeom prst="rect">
            <a:avLst/>
          </a:prstGeom>
        </p:spPr>
      </p:pic>
      <p:sp>
        <p:nvSpPr>
          <p:cNvPr id="5" name="TextBox 4">
            <a:extLst>
              <a:ext uri="{FF2B5EF4-FFF2-40B4-BE49-F238E27FC236}">
                <a16:creationId xmlns:a16="http://schemas.microsoft.com/office/drawing/2014/main" id="{A9A30B9E-4464-6532-213B-69B6925D48B8}"/>
              </a:ext>
            </a:extLst>
          </p:cNvPr>
          <p:cNvSpPr txBox="1"/>
          <p:nvPr/>
        </p:nvSpPr>
        <p:spPr>
          <a:xfrm>
            <a:off x="1859795" y="584763"/>
            <a:ext cx="6838667" cy="369332"/>
          </a:xfrm>
          <a:prstGeom prst="rect">
            <a:avLst/>
          </a:prstGeom>
          <a:noFill/>
        </p:spPr>
        <p:txBody>
          <a:bodyPr wrap="none" rtlCol="0">
            <a:spAutoFit/>
          </a:bodyPr>
          <a:lstStyle/>
          <a:p>
            <a:r>
              <a:rPr lang="en-US" dirty="0"/>
              <a:t>General Relativity and Quantum Cosmology Collaboration real network</a:t>
            </a:r>
          </a:p>
        </p:txBody>
      </p:sp>
      <p:sp>
        <p:nvSpPr>
          <p:cNvPr id="8" name="TextBox 7">
            <a:extLst>
              <a:ext uri="{FF2B5EF4-FFF2-40B4-BE49-F238E27FC236}">
                <a16:creationId xmlns:a16="http://schemas.microsoft.com/office/drawing/2014/main" id="{301096A4-8FCA-0818-764B-28910A50CC63}"/>
              </a:ext>
            </a:extLst>
          </p:cNvPr>
          <p:cNvSpPr txBox="1"/>
          <p:nvPr/>
        </p:nvSpPr>
        <p:spPr>
          <a:xfrm>
            <a:off x="1929538" y="3704002"/>
            <a:ext cx="6714530" cy="369332"/>
          </a:xfrm>
          <a:prstGeom prst="rect">
            <a:avLst/>
          </a:prstGeom>
          <a:noFill/>
        </p:spPr>
        <p:txBody>
          <a:bodyPr wrap="none" rtlCol="0">
            <a:spAutoFit/>
          </a:bodyPr>
          <a:lstStyle/>
          <a:p>
            <a:r>
              <a:rPr lang="en-US" dirty="0"/>
              <a:t>General Relativity and Quantum Cosmology Collaboration ER network</a:t>
            </a:r>
          </a:p>
        </p:txBody>
      </p:sp>
    </p:spTree>
    <p:extLst>
      <p:ext uri="{BB962C8B-B14F-4D97-AF65-F5344CB8AC3E}">
        <p14:creationId xmlns:p14="http://schemas.microsoft.com/office/powerpoint/2010/main" val="549608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475A30-DD1A-AF86-D300-3006186E68D0}"/>
              </a:ext>
            </a:extLst>
          </p:cNvPr>
          <p:cNvSpPr txBox="1"/>
          <p:nvPr/>
        </p:nvSpPr>
        <p:spPr>
          <a:xfrm>
            <a:off x="582804" y="131796"/>
            <a:ext cx="1085594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Erik </a:t>
            </a:r>
            <a:r>
              <a:rPr lang="en-US" sz="2400" dirty="0" err="1">
                <a:latin typeface="Times New Roman" panose="02020603050405020304" pitchFamily="18" charset="0"/>
                <a:cs typeface="Times New Roman" panose="02020603050405020304" pitchFamily="18" charset="0"/>
              </a:rPr>
              <a:t>Swanke</a:t>
            </a:r>
            <a:r>
              <a:rPr lang="en-US" sz="2400" dirty="0">
                <a:latin typeface="Times New Roman" panose="02020603050405020304" pitchFamily="18" charset="0"/>
                <a:cs typeface="Times New Roman" panose="02020603050405020304" pitchFamily="18" charset="0"/>
              </a:rPr>
              <a:t>: GR and QC collaboration &amp; Email EU core </a:t>
            </a:r>
            <a:r>
              <a:rPr lang="en-US" sz="2400" b="0" i="0" u="none" strike="noStrike" baseline="0" dirty="0">
                <a:latin typeface="Times New Roman" panose="02020603050405020304" pitchFamily="18" charset="0"/>
                <a:cs typeface="Times New Roman" panose="02020603050405020304" pitchFamily="18" charset="0"/>
              </a:rPr>
              <a:t>networks</a:t>
            </a:r>
            <a:endParaRPr lang="en-US" sz="2400" dirty="0">
              <a:latin typeface="Times New Roman" panose="02020603050405020304" pitchFamily="18" charset="0"/>
              <a:cs typeface="Times New Roman" panose="02020603050405020304" pitchFamily="18" charset="0"/>
            </a:endParaRPr>
          </a:p>
        </p:txBody>
      </p:sp>
      <p:pic>
        <p:nvPicPr>
          <p:cNvPr id="8" name="Picture 7" descr="A screenshot of a computer&#10;&#10;Description automatically generated">
            <a:extLst>
              <a:ext uri="{FF2B5EF4-FFF2-40B4-BE49-F238E27FC236}">
                <a16:creationId xmlns:a16="http://schemas.microsoft.com/office/drawing/2014/main" id="{2064D588-220D-93DC-2569-5F1F8440D098}"/>
              </a:ext>
            </a:extLst>
          </p:cNvPr>
          <p:cNvPicPr>
            <a:picLocks noChangeAspect="1"/>
          </p:cNvPicPr>
          <p:nvPr/>
        </p:nvPicPr>
        <p:blipFill rotWithShape="1">
          <a:blip r:embed="rId2">
            <a:extLst>
              <a:ext uri="{28A0092B-C50C-407E-A947-70E740481C1C}">
                <a14:useLocalDpi xmlns:a14="http://schemas.microsoft.com/office/drawing/2010/main" val="0"/>
              </a:ext>
            </a:extLst>
          </a:blip>
          <a:srcRect l="21873" t="26763" r="30751" b="5292"/>
          <a:stretch/>
        </p:blipFill>
        <p:spPr>
          <a:xfrm>
            <a:off x="2696705" y="651604"/>
            <a:ext cx="7989376" cy="6206396"/>
          </a:xfrm>
          <a:prstGeom prst="rect">
            <a:avLst/>
          </a:prstGeom>
        </p:spPr>
      </p:pic>
      <p:sp>
        <p:nvSpPr>
          <p:cNvPr id="10" name="TextBox 9">
            <a:extLst>
              <a:ext uri="{FF2B5EF4-FFF2-40B4-BE49-F238E27FC236}">
                <a16:creationId xmlns:a16="http://schemas.microsoft.com/office/drawing/2014/main" id="{BBE07946-737B-B94B-5421-231B97AE8067}"/>
              </a:ext>
            </a:extLst>
          </p:cNvPr>
          <p:cNvSpPr txBox="1"/>
          <p:nvPr/>
        </p:nvSpPr>
        <p:spPr>
          <a:xfrm>
            <a:off x="162732" y="953145"/>
            <a:ext cx="4750231" cy="4247317"/>
          </a:xfrm>
          <a:prstGeom prst="rect">
            <a:avLst/>
          </a:prstGeom>
          <a:noFill/>
        </p:spPr>
        <p:txBody>
          <a:bodyPr wrap="square" rtlCol="0">
            <a:spAutoFit/>
          </a:bodyPr>
          <a:lstStyle/>
          <a:p>
            <a:r>
              <a:rPr lang="en-US" b="1" dirty="0"/>
              <a:t>GRQC graph:</a:t>
            </a:r>
          </a:p>
          <a:p>
            <a:r>
              <a:rPr lang="en-US" dirty="0"/>
              <a:t>For this graph, I chose color to represent the degree of a node (darker being higher), and the</a:t>
            </a:r>
          </a:p>
          <a:p>
            <a:r>
              <a:rPr lang="en-US" dirty="0"/>
              <a:t>size to be the page-rank value. This is interesting to me because it shows that the number of</a:t>
            </a:r>
          </a:p>
          <a:p>
            <a:r>
              <a:rPr lang="en-US" dirty="0"/>
              <a:t>co-authors somebody has (degree) is not always correlated perfectly with the quality of these</a:t>
            </a:r>
          </a:p>
          <a:p>
            <a:r>
              <a:rPr lang="en-US" dirty="0"/>
              <a:t>co-authors (quality according to page-rank, I am sure they are very good scientists in their own</a:t>
            </a:r>
          </a:p>
          <a:p>
            <a:r>
              <a:rPr lang="en-US" dirty="0"/>
              <a:t>right).</a:t>
            </a:r>
          </a:p>
          <a:p>
            <a:endParaRPr lang="en-US" dirty="0"/>
          </a:p>
          <a:p>
            <a:endParaRPr lang="en-US" dirty="0"/>
          </a:p>
          <a:p>
            <a:r>
              <a:rPr lang="en-US" dirty="0"/>
              <a:t>The image shows a peak of performance in the center giving an impression nearly 3-D image.</a:t>
            </a:r>
          </a:p>
          <a:p>
            <a:r>
              <a:rPr lang="en-US" dirty="0"/>
              <a:t>Quite imaginative!</a:t>
            </a:r>
          </a:p>
        </p:txBody>
      </p:sp>
      <p:sp>
        <p:nvSpPr>
          <p:cNvPr id="12" name="Rectangle 11">
            <a:extLst>
              <a:ext uri="{FF2B5EF4-FFF2-40B4-BE49-F238E27FC236}">
                <a16:creationId xmlns:a16="http://schemas.microsoft.com/office/drawing/2014/main" id="{2487D8CB-01D2-EE1B-CE8C-48F8772AB288}"/>
              </a:ext>
            </a:extLst>
          </p:cNvPr>
          <p:cNvSpPr/>
          <p:nvPr/>
        </p:nvSpPr>
        <p:spPr>
          <a:xfrm>
            <a:off x="3727342" y="6206396"/>
            <a:ext cx="7059478" cy="6516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2376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475A30-DD1A-AF86-D300-3006186E68D0}"/>
              </a:ext>
            </a:extLst>
          </p:cNvPr>
          <p:cNvSpPr txBox="1"/>
          <p:nvPr/>
        </p:nvSpPr>
        <p:spPr>
          <a:xfrm>
            <a:off x="582804" y="131796"/>
            <a:ext cx="1085594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Alexander Gibson: File-sharing Gnutella &amp; Trust Among Bitcoin Traders N</a:t>
            </a:r>
            <a:r>
              <a:rPr lang="en-US" sz="2400" b="0" i="0" u="none" strike="noStrike" baseline="0" dirty="0">
                <a:latin typeface="Times New Roman" panose="02020603050405020304" pitchFamily="18" charset="0"/>
                <a:cs typeface="Times New Roman" panose="02020603050405020304" pitchFamily="18" charset="0"/>
              </a:rPr>
              <a:t>etworks</a:t>
            </a:r>
            <a:endParaRPr lang="en-US" sz="2400" dirty="0">
              <a:latin typeface="Times New Roman" panose="02020603050405020304" pitchFamily="18" charset="0"/>
              <a:cs typeface="Times New Roman" panose="02020603050405020304" pitchFamily="18" charset="0"/>
            </a:endParaRPr>
          </a:p>
        </p:txBody>
      </p:sp>
      <p:pic>
        <p:nvPicPr>
          <p:cNvPr id="3" name="Picture 2" descr="A screenshot of a computer screen&#10;&#10;Description automatically generated">
            <a:extLst>
              <a:ext uri="{FF2B5EF4-FFF2-40B4-BE49-F238E27FC236}">
                <a16:creationId xmlns:a16="http://schemas.microsoft.com/office/drawing/2014/main" id="{64B1D927-45A1-4F6C-B2DA-8A4DB908BF9F}"/>
              </a:ext>
            </a:extLst>
          </p:cNvPr>
          <p:cNvPicPr>
            <a:picLocks noChangeAspect="1"/>
          </p:cNvPicPr>
          <p:nvPr/>
        </p:nvPicPr>
        <p:blipFill rotWithShape="1">
          <a:blip r:embed="rId2">
            <a:extLst>
              <a:ext uri="{28A0092B-C50C-407E-A947-70E740481C1C}">
                <a14:useLocalDpi xmlns:a14="http://schemas.microsoft.com/office/drawing/2010/main" val="0"/>
              </a:ext>
            </a:extLst>
          </a:blip>
          <a:srcRect l="29554" t="22891" r="31758" b="5240"/>
          <a:stretch/>
        </p:blipFill>
        <p:spPr>
          <a:xfrm>
            <a:off x="7045817" y="729263"/>
            <a:ext cx="4716854" cy="4746280"/>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D5BFAAF8-F798-2CAB-FA92-E2658BFC0569}"/>
              </a:ext>
            </a:extLst>
          </p:cNvPr>
          <p:cNvPicPr>
            <a:picLocks noChangeAspect="1"/>
          </p:cNvPicPr>
          <p:nvPr/>
        </p:nvPicPr>
        <p:blipFill rotWithShape="1">
          <a:blip r:embed="rId3">
            <a:extLst>
              <a:ext uri="{28A0092B-C50C-407E-A947-70E740481C1C}">
                <a14:useLocalDpi xmlns:a14="http://schemas.microsoft.com/office/drawing/2010/main" val="0"/>
              </a:ext>
            </a:extLst>
          </a:blip>
          <a:srcRect l="28515" t="21999" r="31535" b="13226"/>
          <a:stretch/>
        </p:blipFill>
        <p:spPr>
          <a:xfrm>
            <a:off x="704088" y="729263"/>
            <a:ext cx="4870764" cy="4277793"/>
          </a:xfrm>
          <a:prstGeom prst="rect">
            <a:avLst/>
          </a:prstGeom>
        </p:spPr>
      </p:pic>
      <p:sp>
        <p:nvSpPr>
          <p:cNvPr id="8" name="TextBox 7">
            <a:extLst>
              <a:ext uri="{FF2B5EF4-FFF2-40B4-BE49-F238E27FC236}">
                <a16:creationId xmlns:a16="http://schemas.microsoft.com/office/drawing/2014/main" id="{792A0F81-3402-DDE8-CADF-11105BAA8403}"/>
              </a:ext>
            </a:extLst>
          </p:cNvPr>
          <p:cNvSpPr txBox="1"/>
          <p:nvPr/>
        </p:nvSpPr>
        <p:spPr>
          <a:xfrm>
            <a:off x="0" y="4795897"/>
            <a:ext cx="5711307" cy="2062103"/>
          </a:xfrm>
          <a:prstGeom prst="rect">
            <a:avLst/>
          </a:prstGeom>
          <a:noFill/>
        </p:spPr>
        <p:txBody>
          <a:bodyPr wrap="none" rtlCol="0">
            <a:spAutoFit/>
          </a:bodyPr>
          <a:lstStyle/>
          <a:p>
            <a:r>
              <a:rPr lang="en-US" sz="1600" b="0" i="0" dirty="0">
                <a:effectLst/>
                <a:latin typeface="Times New Roman" panose="02020603050405020304" pitchFamily="18" charset="0"/>
              </a:rPr>
              <a:t>Node size is proportional to its degree, colors with the scale black</a:t>
            </a:r>
          </a:p>
          <a:p>
            <a:r>
              <a:rPr lang="en-US" sz="1600" b="0" i="0" dirty="0">
                <a:effectLst/>
                <a:latin typeface="Times New Roman" panose="02020603050405020304" pitchFamily="18" charset="0"/>
              </a:rPr>
              <a:t>-grey-red-orange-blue-pink show </a:t>
            </a:r>
            <a:r>
              <a:rPr lang="en-US" sz="1600" dirty="0">
                <a:latin typeface="Times New Roman" panose="02020603050405020304" pitchFamily="18" charset="0"/>
              </a:rPr>
              <a:t>d</a:t>
            </a:r>
            <a:r>
              <a:rPr lang="en-US" sz="1600" b="0" i="0" dirty="0">
                <a:effectLst/>
                <a:latin typeface="Times New Roman" panose="02020603050405020304" pitchFamily="18" charset="0"/>
              </a:rPr>
              <a:t>ifferent connected components </a:t>
            </a:r>
          </a:p>
          <a:p>
            <a:r>
              <a:rPr lang="en-US" sz="1600" b="0" i="0" dirty="0">
                <a:effectLst/>
                <a:latin typeface="Times New Roman" panose="02020603050405020304" pitchFamily="18" charset="0"/>
              </a:rPr>
              <a:t>and their modularity </a:t>
            </a:r>
            <a:r>
              <a:rPr lang="en-US" sz="1600" dirty="0">
                <a:latin typeface="Times New Roman" panose="02020603050405020304" pitchFamily="18" charset="0"/>
              </a:rPr>
              <a:t>with</a:t>
            </a:r>
            <a:r>
              <a:rPr lang="en-US" sz="1600" b="0" i="0" dirty="0">
                <a:effectLst/>
                <a:latin typeface="Times New Roman" panose="02020603050405020304" pitchFamily="18" charset="0"/>
              </a:rPr>
              <a:t> values from 0 to 12. Edges within the </a:t>
            </a:r>
          </a:p>
          <a:p>
            <a:r>
              <a:rPr lang="en-US" sz="1600" b="0" i="0" dirty="0">
                <a:effectLst/>
                <a:latin typeface="Times New Roman" panose="02020603050405020304" pitchFamily="18" charset="0"/>
              </a:rPr>
              <a:t>same connected component are the same color as that connected </a:t>
            </a:r>
          </a:p>
          <a:p>
            <a:r>
              <a:rPr lang="en-US" sz="1600" b="0" i="0" dirty="0">
                <a:effectLst/>
                <a:latin typeface="Times New Roman" panose="02020603050405020304" pitchFamily="18" charset="0"/>
              </a:rPr>
              <a:t>component’s modularity, while edges between different connected </a:t>
            </a:r>
          </a:p>
          <a:p>
            <a:r>
              <a:rPr lang="en-US" sz="1600" b="0" i="0" dirty="0">
                <a:effectLst/>
                <a:latin typeface="Times New Roman" panose="02020603050405020304" pitchFamily="18" charset="0"/>
              </a:rPr>
              <a:t>components average the colors of each CC’s modularity, while </a:t>
            </a:r>
          </a:p>
          <a:p>
            <a:r>
              <a:rPr lang="en-US" sz="1600" b="0" i="0" dirty="0">
                <a:effectLst/>
                <a:latin typeface="Times New Roman" panose="02020603050405020304" pitchFamily="18" charset="0"/>
              </a:rPr>
              <a:t>edges between different connected components average the colors </a:t>
            </a:r>
          </a:p>
          <a:p>
            <a:r>
              <a:rPr lang="en-US" sz="1600" b="0" i="0" dirty="0">
                <a:effectLst/>
                <a:latin typeface="Times New Roman" panose="02020603050405020304" pitchFamily="18" charset="0"/>
              </a:rPr>
              <a:t>of each CC’s modularity</a:t>
            </a:r>
            <a:endParaRPr lang="en-US" sz="1600" dirty="0"/>
          </a:p>
        </p:txBody>
      </p:sp>
      <p:sp>
        <p:nvSpPr>
          <p:cNvPr id="10" name="TextBox 9">
            <a:extLst>
              <a:ext uri="{FF2B5EF4-FFF2-40B4-BE49-F238E27FC236}">
                <a16:creationId xmlns:a16="http://schemas.microsoft.com/office/drawing/2014/main" id="{7C199EEF-B96A-02C3-B19C-4968F7107864}"/>
              </a:ext>
            </a:extLst>
          </p:cNvPr>
          <p:cNvSpPr txBox="1"/>
          <p:nvPr/>
        </p:nvSpPr>
        <p:spPr>
          <a:xfrm>
            <a:off x="6283104" y="5326841"/>
            <a:ext cx="6021200" cy="1477328"/>
          </a:xfrm>
          <a:prstGeom prst="rect">
            <a:avLst/>
          </a:prstGeom>
          <a:noFill/>
        </p:spPr>
        <p:txBody>
          <a:bodyPr wrap="none" rtlCol="0">
            <a:spAutoFit/>
          </a:bodyPr>
          <a:lstStyle/>
          <a:p>
            <a:r>
              <a:rPr lang="en-US" b="0" i="0" dirty="0">
                <a:effectLst/>
                <a:latin typeface="Times New Roman" panose="02020603050405020304" pitchFamily="18" charset="0"/>
              </a:rPr>
              <a:t>Node size is proportional to its degree. The same color scale</a:t>
            </a:r>
          </a:p>
          <a:p>
            <a:r>
              <a:rPr lang="en-US" b="0" i="0" dirty="0">
                <a:effectLst/>
                <a:latin typeface="Times New Roman" panose="02020603050405020304" pitchFamily="18" charset="0"/>
              </a:rPr>
              <a:t>as Network 1 is used, with black nodes having modularity &lt;35 </a:t>
            </a:r>
          </a:p>
          <a:p>
            <a:r>
              <a:rPr lang="en-US" b="0" i="0" dirty="0">
                <a:effectLst/>
                <a:latin typeface="Times New Roman" panose="02020603050405020304" pitchFamily="18" charset="0"/>
              </a:rPr>
              <a:t>and pink nodes having modularity &gt;800. Edge thickness is</a:t>
            </a:r>
            <a:br>
              <a:rPr lang="en-US" dirty="0"/>
            </a:br>
            <a:r>
              <a:rPr lang="en-US" b="0" i="0" dirty="0">
                <a:effectLst/>
                <a:latin typeface="Times New Roman" panose="02020603050405020304" pitchFamily="18" charset="0"/>
              </a:rPr>
              <a:t>proportional to its weight, and edge color scale is similar </a:t>
            </a:r>
          </a:p>
          <a:p>
            <a:r>
              <a:rPr lang="en-US" b="0" i="0" dirty="0">
                <a:effectLst/>
                <a:latin typeface="Times New Roman" panose="02020603050405020304" pitchFamily="18" charset="0"/>
              </a:rPr>
              <a:t>to the scale used in Network 1</a:t>
            </a:r>
            <a:endParaRPr lang="en-US" dirty="0"/>
          </a:p>
        </p:txBody>
      </p:sp>
    </p:spTree>
    <p:extLst>
      <p:ext uri="{BB962C8B-B14F-4D97-AF65-F5344CB8AC3E}">
        <p14:creationId xmlns:p14="http://schemas.microsoft.com/office/powerpoint/2010/main" val="472772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3563</TotalTime>
  <Words>1451</Words>
  <Application>Microsoft Office PowerPoint</Application>
  <PresentationFormat>Widescreen</PresentationFormat>
  <Paragraphs>86</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Times New Roman</vt:lpstr>
      <vt:lpstr>TimesNewRomanPSMT</vt:lpstr>
      <vt:lpstr>Trajan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Szymanski, Bolek</dc:creator>
  <cp:lastModifiedBy>Szymanski, Bolek</cp:lastModifiedBy>
  <cp:revision>8</cp:revision>
  <dcterms:created xsi:type="dcterms:W3CDTF">2023-11-11T09:24:43Z</dcterms:created>
  <dcterms:modified xsi:type="dcterms:W3CDTF">2023-11-15T16:34:59Z</dcterms:modified>
</cp:coreProperties>
</file>